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7" r:id="rId4"/>
    <p:sldId id="259" r:id="rId5"/>
    <p:sldId id="262" r:id="rId6"/>
    <p:sldId id="263" r:id="rId7"/>
    <p:sldId id="264" r:id="rId8"/>
    <p:sldId id="268" r:id="rId9"/>
    <p:sldId id="265" r:id="rId10"/>
    <p:sldId id="266" r:id="rId11"/>
    <p:sldId id="269" r:id="rId12"/>
    <p:sldId id="271" r:id="rId13"/>
    <p:sldId id="272" r:id="rId14"/>
    <p:sldId id="274" r:id="rId15"/>
    <p:sldId id="275" r:id="rId16"/>
    <p:sldId id="276" r:id="rId17"/>
    <p:sldId id="277" r:id="rId18"/>
    <p:sldId id="278" r:id="rId19"/>
    <p:sldId id="279" r:id="rId20"/>
    <p:sldId id="280" r:id="rId21"/>
    <p:sldId id="281" r:id="rId22"/>
    <p:sldId id="283" r:id="rId23"/>
    <p:sldId id="284" r:id="rId24"/>
    <p:sldId id="287" r:id="rId25"/>
    <p:sldId id="288" r:id="rId26"/>
    <p:sldId id="290" r:id="rId27"/>
    <p:sldId id="291" r:id="rId28"/>
    <p:sldId id="292" r:id="rId29"/>
    <p:sldId id="293" r:id="rId30"/>
    <p:sldId id="294" r:id="rId31"/>
    <p:sldId id="295" r:id="rId32"/>
    <p:sldId id="299" r:id="rId33"/>
    <p:sldId id="298" r:id="rId34"/>
    <p:sldId id="297" r:id="rId35"/>
    <p:sldId id="285" r:id="rId36"/>
    <p:sldId id="286" r:id="rId37"/>
    <p:sldId id="300" r:id="rId38"/>
    <p:sldId id="302" r:id="rId39"/>
    <p:sldId id="303" r:id="rId40"/>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Montserrat ExtraBold" pitchFamily="2" charset="0"/>
      <p:bold r:id="rId47"/>
    </p:embeddedFont>
    <p:embeddedFont>
      <p:font typeface="Poppins" panose="00000500000000000000" pitchFamily="2" charset="0"/>
      <p:regular r:id="rId48"/>
      <p:bold r:id="rId49"/>
      <p:italic r:id="rId50"/>
      <p:boldItalic r:id="rId51"/>
    </p:embeddedFont>
    <p:embeddedFont>
      <p:font typeface="Quicksand" panose="00000500000000000000" pitchFamily="2"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3876"/>
    <a:srgbClr val="ACA7A9"/>
    <a:srgbClr val="3CDC84"/>
    <a:srgbClr val="29B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4T14:41:47.509"/>
    </inkml:context>
    <inkml:brush xml:id="br0">
      <inkml:brushProperty name="width" value="0.05" units="cm"/>
      <inkml:brushProperty name="height" value="0.05" units="cm"/>
      <inkml:brushProperty name="color" value="#FFFFFF"/>
    </inkml:brush>
  </inkml:definitions>
  <inkml:trace contextRef="#ctx0" brushRef="#br0">342 1605 24575,'1'0'0,"0"0"0,0 0 0,1-1 0,-1 1 0,0-1 0,0 1 0,0-1 0,0 1 0,0-1 0,0 1 0,-1-1 0,1 0 0,0 0 0,0 1 0,0-1 0,-1 0 0,1 0 0,0 0 0,-1 0 0,1 0 0,-1 0 0,2-2 0,10-30 0,-6 16 0,74-130 0,-70 130 0,0-1 0,0 0 0,-2 0 0,0-1 0,-2 0 0,7-28 0,-1-4 0,-4 19 0,-1-1 0,-2 0 0,2-38 0,-6 3 0,-5-232 0,2 285 0,-1 0 0,-1 0 0,0 1 0,-1-1 0,0 1 0,-2 0 0,-14-26 0,-5 1 0,-37-44 0,-95-82 0,116 124 0,25 26 0,1 2 0,-27-16 0,-29-24 0,16 0-1365,38 39-5461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4T14:41:51.062"/>
    </inkml:context>
    <inkml:brush xml:id="br0">
      <inkml:brushProperty name="width" value="0.05" units="cm"/>
      <inkml:brushProperty name="height" value="0.05" units="cm"/>
      <inkml:brushProperty name="color" value="#FFFFFF"/>
    </inkml:brush>
  </inkml:definitions>
  <inkml:trace contextRef="#ctx0" brushRef="#br0">0 2 24575,'17'-1'0,"0"1"0,0 0 0,0 1 0,0 1 0,0 1 0,0 0 0,-1 1 0,1 1 0,-1 1 0,22 10 0,15 1 0,-44-15 0,0 0 0,0 1 0,0 0 0,11 6 0,-7-2-118,-1 0-90,0 0 0,1-1 1,-1 0-1,2-1 0,20 5 0,-20-8-6618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4T14:41:52.047"/>
    </inkml:context>
    <inkml:brush xml:id="br0">
      <inkml:brushProperty name="width" value="0.05" units="cm"/>
      <inkml:brushProperty name="height" value="0.05" units="cm"/>
      <inkml:brushProperty name="color" value="#FFFFFF"/>
    </inkml:brush>
  </inkml:definitions>
  <inkml:trace contextRef="#ctx0" brushRef="#br0">20 0 24575,'-2'3'0,"-1"1"0,1-1 0,1 0 0,-1 1 0,0-1 0,1 1 0,-1 0 0,1-1 0,0 1 0,1 0 0,-1 0 0,0 7 0,1 53 0,1-40 0,-1 2 0,-1-9 0,1 1 0,0-1 0,2 0 0,0 0 0,0 0 0,2 0 0,0 0 0,1-1 0,7 17 0,12 23 0,15 25 0,-15-34-7,-20-37-163,0 0 0,1-1 1,0 0-1,1 0 0,0 0 0,1-1 1,12 14-1,-11-16-6656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9101-512C-E2F5-423A-5F689B4274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177E47-81AC-FCAA-1524-C015490C13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3EC21A-B966-6B2F-ADB6-C35BBDB313FE}"/>
              </a:ext>
            </a:extLst>
          </p:cNvPr>
          <p:cNvSpPr>
            <a:spLocks noGrp="1"/>
          </p:cNvSpPr>
          <p:nvPr>
            <p:ph type="dt" sz="half" idx="10"/>
          </p:nvPr>
        </p:nvSpPr>
        <p:spPr/>
        <p:txBody>
          <a:bodyPr/>
          <a:lstStyle/>
          <a:p>
            <a:fld id="{ADF3110D-36B6-41DC-9333-04D10504CB8F}" type="datetimeFigureOut">
              <a:rPr lang="en-US" smtClean="0"/>
              <a:t>2/5/2023</a:t>
            </a:fld>
            <a:endParaRPr lang="en-US"/>
          </a:p>
        </p:txBody>
      </p:sp>
      <p:sp>
        <p:nvSpPr>
          <p:cNvPr id="5" name="Footer Placeholder 4">
            <a:extLst>
              <a:ext uri="{FF2B5EF4-FFF2-40B4-BE49-F238E27FC236}">
                <a16:creationId xmlns:a16="http://schemas.microsoft.com/office/drawing/2014/main" id="{D64C5C35-4E15-5CCE-5A9F-89DB284F69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A55C4-7EC0-15FF-363C-9CDB55A9CAE0}"/>
              </a:ext>
            </a:extLst>
          </p:cNvPr>
          <p:cNvSpPr>
            <a:spLocks noGrp="1"/>
          </p:cNvSpPr>
          <p:nvPr>
            <p:ph type="sldNum" sz="quarter" idx="12"/>
          </p:nvPr>
        </p:nvSpPr>
        <p:spPr/>
        <p:txBody>
          <a:bodyPr/>
          <a:lstStyle/>
          <a:p>
            <a:fld id="{BA17AE63-1133-4743-9505-656BAFC0946D}" type="slidenum">
              <a:rPr lang="en-US" smtClean="0"/>
              <a:t>‹#›</a:t>
            </a:fld>
            <a:endParaRPr lang="en-US"/>
          </a:p>
        </p:txBody>
      </p:sp>
    </p:spTree>
    <p:extLst>
      <p:ext uri="{BB962C8B-B14F-4D97-AF65-F5344CB8AC3E}">
        <p14:creationId xmlns:p14="http://schemas.microsoft.com/office/powerpoint/2010/main" val="1999953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25C7-3F06-E75E-281E-147472484D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5763CE-1CD4-3AC2-7FAE-597027D56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F66C55-0641-6C47-C570-7725A2F617F0}"/>
              </a:ext>
            </a:extLst>
          </p:cNvPr>
          <p:cNvSpPr>
            <a:spLocks noGrp="1"/>
          </p:cNvSpPr>
          <p:nvPr>
            <p:ph type="dt" sz="half" idx="10"/>
          </p:nvPr>
        </p:nvSpPr>
        <p:spPr/>
        <p:txBody>
          <a:bodyPr/>
          <a:lstStyle/>
          <a:p>
            <a:fld id="{ADF3110D-36B6-41DC-9333-04D10504CB8F}" type="datetimeFigureOut">
              <a:rPr lang="en-US" smtClean="0"/>
              <a:t>2/5/2023</a:t>
            </a:fld>
            <a:endParaRPr lang="en-US"/>
          </a:p>
        </p:txBody>
      </p:sp>
      <p:sp>
        <p:nvSpPr>
          <p:cNvPr id="5" name="Footer Placeholder 4">
            <a:extLst>
              <a:ext uri="{FF2B5EF4-FFF2-40B4-BE49-F238E27FC236}">
                <a16:creationId xmlns:a16="http://schemas.microsoft.com/office/drawing/2014/main" id="{9E6CFFE5-AC6E-1C21-32E8-E656E2A78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72CC09-D813-ABDE-8C32-AC365D30A86C}"/>
              </a:ext>
            </a:extLst>
          </p:cNvPr>
          <p:cNvSpPr>
            <a:spLocks noGrp="1"/>
          </p:cNvSpPr>
          <p:nvPr>
            <p:ph type="sldNum" sz="quarter" idx="12"/>
          </p:nvPr>
        </p:nvSpPr>
        <p:spPr/>
        <p:txBody>
          <a:bodyPr/>
          <a:lstStyle/>
          <a:p>
            <a:fld id="{BA17AE63-1133-4743-9505-656BAFC0946D}" type="slidenum">
              <a:rPr lang="en-US" smtClean="0"/>
              <a:t>‹#›</a:t>
            </a:fld>
            <a:endParaRPr lang="en-US"/>
          </a:p>
        </p:txBody>
      </p:sp>
    </p:spTree>
    <p:extLst>
      <p:ext uri="{BB962C8B-B14F-4D97-AF65-F5344CB8AC3E}">
        <p14:creationId xmlns:p14="http://schemas.microsoft.com/office/powerpoint/2010/main" val="705376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90F5A9-D316-D65B-5324-4D0C943718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A50B50-7C5D-679E-A53C-66C4BD2D5D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175235-1EC2-3FDF-8B8D-35328DFA9FC5}"/>
              </a:ext>
            </a:extLst>
          </p:cNvPr>
          <p:cNvSpPr>
            <a:spLocks noGrp="1"/>
          </p:cNvSpPr>
          <p:nvPr>
            <p:ph type="dt" sz="half" idx="10"/>
          </p:nvPr>
        </p:nvSpPr>
        <p:spPr/>
        <p:txBody>
          <a:bodyPr/>
          <a:lstStyle/>
          <a:p>
            <a:fld id="{ADF3110D-36B6-41DC-9333-04D10504CB8F}" type="datetimeFigureOut">
              <a:rPr lang="en-US" smtClean="0"/>
              <a:t>2/5/2023</a:t>
            </a:fld>
            <a:endParaRPr lang="en-US"/>
          </a:p>
        </p:txBody>
      </p:sp>
      <p:sp>
        <p:nvSpPr>
          <p:cNvPr id="5" name="Footer Placeholder 4">
            <a:extLst>
              <a:ext uri="{FF2B5EF4-FFF2-40B4-BE49-F238E27FC236}">
                <a16:creationId xmlns:a16="http://schemas.microsoft.com/office/drawing/2014/main" id="{E3CF1C66-B131-9207-1023-8D2DE30CEC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649C7D-C669-11BD-DA5F-F8817B371746}"/>
              </a:ext>
            </a:extLst>
          </p:cNvPr>
          <p:cNvSpPr>
            <a:spLocks noGrp="1"/>
          </p:cNvSpPr>
          <p:nvPr>
            <p:ph type="sldNum" sz="quarter" idx="12"/>
          </p:nvPr>
        </p:nvSpPr>
        <p:spPr/>
        <p:txBody>
          <a:bodyPr/>
          <a:lstStyle/>
          <a:p>
            <a:fld id="{BA17AE63-1133-4743-9505-656BAFC0946D}" type="slidenum">
              <a:rPr lang="en-US" smtClean="0"/>
              <a:t>‹#›</a:t>
            </a:fld>
            <a:endParaRPr lang="en-US"/>
          </a:p>
        </p:txBody>
      </p:sp>
    </p:spTree>
    <p:extLst>
      <p:ext uri="{BB962C8B-B14F-4D97-AF65-F5344CB8AC3E}">
        <p14:creationId xmlns:p14="http://schemas.microsoft.com/office/powerpoint/2010/main" val="3022029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2ED2F-EDD6-0DB0-35E2-2117E377E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664D31-0062-0D9E-3C12-7162A1A9E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B6E86-56FD-6465-B4AE-834F8E9053E2}"/>
              </a:ext>
            </a:extLst>
          </p:cNvPr>
          <p:cNvSpPr>
            <a:spLocks noGrp="1"/>
          </p:cNvSpPr>
          <p:nvPr>
            <p:ph type="dt" sz="half" idx="10"/>
          </p:nvPr>
        </p:nvSpPr>
        <p:spPr/>
        <p:txBody>
          <a:bodyPr/>
          <a:lstStyle/>
          <a:p>
            <a:fld id="{ADF3110D-36B6-41DC-9333-04D10504CB8F}" type="datetimeFigureOut">
              <a:rPr lang="en-US" smtClean="0"/>
              <a:t>2/5/2023</a:t>
            </a:fld>
            <a:endParaRPr lang="en-US"/>
          </a:p>
        </p:txBody>
      </p:sp>
      <p:sp>
        <p:nvSpPr>
          <p:cNvPr id="5" name="Footer Placeholder 4">
            <a:extLst>
              <a:ext uri="{FF2B5EF4-FFF2-40B4-BE49-F238E27FC236}">
                <a16:creationId xmlns:a16="http://schemas.microsoft.com/office/drawing/2014/main" id="{CDCDF411-884C-4871-2EF0-04323E404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1C257-26F3-F37E-4BBD-75C818C35426}"/>
              </a:ext>
            </a:extLst>
          </p:cNvPr>
          <p:cNvSpPr>
            <a:spLocks noGrp="1"/>
          </p:cNvSpPr>
          <p:nvPr>
            <p:ph type="sldNum" sz="quarter" idx="12"/>
          </p:nvPr>
        </p:nvSpPr>
        <p:spPr/>
        <p:txBody>
          <a:bodyPr/>
          <a:lstStyle/>
          <a:p>
            <a:fld id="{BA17AE63-1133-4743-9505-656BAFC0946D}" type="slidenum">
              <a:rPr lang="en-US" smtClean="0"/>
              <a:t>‹#›</a:t>
            </a:fld>
            <a:endParaRPr lang="en-US"/>
          </a:p>
        </p:txBody>
      </p:sp>
    </p:spTree>
    <p:extLst>
      <p:ext uri="{BB962C8B-B14F-4D97-AF65-F5344CB8AC3E}">
        <p14:creationId xmlns:p14="http://schemas.microsoft.com/office/powerpoint/2010/main" val="27236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660A5-00E0-6A53-DAE5-D2D8CE4741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1D3C38-EA08-3C3B-0B1D-B7328C1701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09726C-79F6-64F3-7FD4-718FD785C1C4}"/>
              </a:ext>
            </a:extLst>
          </p:cNvPr>
          <p:cNvSpPr>
            <a:spLocks noGrp="1"/>
          </p:cNvSpPr>
          <p:nvPr>
            <p:ph type="dt" sz="half" idx="10"/>
          </p:nvPr>
        </p:nvSpPr>
        <p:spPr/>
        <p:txBody>
          <a:bodyPr/>
          <a:lstStyle/>
          <a:p>
            <a:fld id="{ADF3110D-36B6-41DC-9333-04D10504CB8F}" type="datetimeFigureOut">
              <a:rPr lang="en-US" smtClean="0"/>
              <a:t>2/5/2023</a:t>
            </a:fld>
            <a:endParaRPr lang="en-US"/>
          </a:p>
        </p:txBody>
      </p:sp>
      <p:sp>
        <p:nvSpPr>
          <p:cNvPr id="5" name="Footer Placeholder 4">
            <a:extLst>
              <a:ext uri="{FF2B5EF4-FFF2-40B4-BE49-F238E27FC236}">
                <a16:creationId xmlns:a16="http://schemas.microsoft.com/office/drawing/2014/main" id="{B0C27CAF-4FB2-AB25-FA2F-965545E01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40E9CB-304C-3270-67C4-1085F692C8CB}"/>
              </a:ext>
            </a:extLst>
          </p:cNvPr>
          <p:cNvSpPr>
            <a:spLocks noGrp="1"/>
          </p:cNvSpPr>
          <p:nvPr>
            <p:ph type="sldNum" sz="quarter" idx="12"/>
          </p:nvPr>
        </p:nvSpPr>
        <p:spPr/>
        <p:txBody>
          <a:bodyPr/>
          <a:lstStyle/>
          <a:p>
            <a:fld id="{BA17AE63-1133-4743-9505-656BAFC0946D}" type="slidenum">
              <a:rPr lang="en-US" smtClean="0"/>
              <a:t>‹#›</a:t>
            </a:fld>
            <a:endParaRPr lang="en-US"/>
          </a:p>
        </p:txBody>
      </p:sp>
    </p:spTree>
    <p:extLst>
      <p:ext uri="{BB962C8B-B14F-4D97-AF65-F5344CB8AC3E}">
        <p14:creationId xmlns:p14="http://schemas.microsoft.com/office/powerpoint/2010/main" val="654825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B27F-7AA1-1549-73A1-C2F4352EE8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FC2429-46F0-A5FA-A3B5-45C5AA27E0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52C464-98A0-A0A7-807C-6EC14D4DBE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A0166E-DFAB-6503-B606-A201F3E7E0AA}"/>
              </a:ext>
            </a:extLst>
          </p:cNvPr>
          <p:cNvSpPr>
            <a:spLocks noGrp="1"/>
          </p:cNvSpPr>
          <p:nvPr>
            <p:ph type="dt" sz="half" idx="10"/>
          </p:nvPr>
        </p:nvSpPr>
        <p:spPr/>
        <p:txBody>
          <a:bodyPr/>
          <a:lstStyle/>
          <a:p>
            <a:fld id="{ADF3110D-36B6-41DC-9333-04D10504CB8F}" type="datetimeFigureOut">
              <a:rPr lang="en-US" smtClean="0"/>
              <a:t>2/5/2023</a:t>
            </a:fld>
            <a:endParaRPr lang="en-US"/>
          </a:p>
        </p:txBody>
      </p:sp>
      <p:sp>
        <p:nvSpPr>
          <p:cNvPr id="6" name="Footer Placeholder 5">
            <a:extLst>
              <a:ext uri="{FF2B5EF4-FFF2-40B4-BE49-F238E27FC236}">
                <a16:creationId xmlns:a16="http://schemas.microsoft.com/office/drawing/2014/main" id="{6D9C06E4-350B-A766-B4E6-50A6303554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B16EAA-F634-B95F-7137-FD1A0E9BAE60}"/>
              </a:ext>
            </a:extLst>
          </p:cNvPr>
          <p:cNvSpPr>
            <a:spLocks noGrp="1"/>
          </p:cNvSpPr>
          <p:nvPr>
            <p:ph type="sldNum" sz="quarter" idx="12"/>
          </p:nvPr>
        </p:nvSpPr>
        <p:spPr/>
        <p:txBody>
          <a:bodyPr/>
          <a:lstStyle/>
          <a:p>
            <a:fld id="{BA17AE63-1133-4743-9505-656BAFC0946D}" type="slidenum">
              <a:rPr lang="en-US" smtClean="0"/>
              <a:t>‹#›</a:t>
            </a:fld>
            <a:endParaRPr lang="en-US"/>
          </a:p>
        </p:txBody>
      </p:sp>
    </p:spTree>
    <p:extLst>
      <p:ext uri="{BB962C8B-B14F-4D97-AF65-F5344CB8AC3E}">
        <p14:creationId xmlns:p14="http://schemas.microsoft.com/office/powerpoint/2010/main" val="496947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9685F-772B-A106-581D-707B75F357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38C185-F691-1B5E-1141-645DBD18A1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9E97D6-B48B-58C0-8676-BC787823D3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91B6BF-C86B-C370-46F0-22FF4E530A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AB4F70-1930-6D09-E895-E7A2BB9633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FAE040-0280-2A07-D0D9-FE3D5FE76CE5}"/>
              </a:ext>
            </a:extLst>
          </p:cNvPr>
          <p:cNvSpPr>
            <a:spLocks noGrp="1"/>
          </p:cNvSpPr>
          <p:nvPr>
            <p:ph type="dt" sz="half" idx="10"/>
          </p:nvPr>
        </p:nvSpPr>
        <p:spPr/>
        <p:txBody>
          <a:bodyPr/>
          <a:lstStyle/>
          <a:p>
            <a:fld id="{ADF3110D-36B6-41DC-9333-04D10504CB8F}" type="datetimeFigureOut">
              <a:rPr lang="en-US" smtClean="0"/>
              <a:t>2/5/2023</a:t>
            </a:fld>
            <a:endParaRPr lang="en-US"/>
          </a:p>
        </p:txBody>
      </p:sp>
      <p:sp>
        <p:nvSpPr>
          <p:cNvPr id="8" name="Footer Placeholder 7">
            <a:extLst>
              <a:ext uri="{FF2B5EF4-FFF2-40B4-BE49-F238E27FC236}">
                <a16:creationId xmlns:a16="http://schemas.microsoft.com/office/drawing/2014/main" id="{57C2AC76-D21D-2EEF-3B03-459CCDDE22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EC5BB3-9000-F488-56BA-E4DE8614A719}"/>
              </a:ext>
            </a:extLst>
          </p:cNvPr>
          <p:cNvSpPr>
            <a:spLocks noGrp="1"/>
          </p:cNvSpPr>
          <p:nvPr>
            <p:ph type="sldNum" sz="quarter" idx="12"/>
          </p:nvPr>
        </p:nvSpPr>
        <p:spPr/>
        <p:txBody>
          <a:bodyPr/>
          <a:lstStyle/>
          <a:p>
            <a:fld id="{BA17AE63-1133-4743-9505-656BAFC0946D}" type="slidenum">
              <a:rPr lang="en-US" smtClean="0"/>
              <a:t>‹#›</a:t>
            </a:fld>
            <a:endParaRPr lang="en-US"/>
          </a:p>
        </p:txBody>
      </p:sp>
    </p:spTree>
    <p:extLst>
      <p:ext uri="{BB962C8B-B14F-4D97-AF65-F5344CB8AC3E}">
        <p14:creationId xmlns:p14="http://schemas.microsoft.com/office/powerpoint/2010/main" val="2667902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8F981-C89C-9963-FC01-0E8B8600D9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5DEC5C-7C72-8BB5-2589-6CE8095B8A89}"/>
              </a:ext>
            </a:extLst>
          </p:cNvPr>
          <p:cNvSpPr>
            <a:spLocks noGrp="1"/>
          </p:cNvSpPr>
          <p:nvPr>
            <p:ph type="dt" sz="half" idx="10"/>
          </p:nvPr>
        </p:nvSpPr>
        <p:spPr/>
        <p:txBody>
          <a:bodyPr/>
          <a:lstStyle/>
          <a:p>
            <a:fld id="{ADF3110D-36B6-41DC-9333-04D10504CB8F}" type="datetimeFigureOut">
              <a:rPr lang="en-US" smtClean="0"/>
              <a:t>2/5/2023</a:t>
            </a:fld>
            <a:endParaRPr lang="en-US"/>
          </a:p>
        </p:txBody>
      </p:sp>
      <p:sp>
        <p:nvSpPr>
          <p:cNvPr id="4" name="Footer Placeholder 3">
            <a:extLst>
              <a:ext uri="{FF2B5EF4-FFF2-40B4-BE49-F238E27FC236}">
                <a16:creationId xmlns:a16="http://schemas.microsoft.com/office/drawing/2014/main" id="{B23CF76C-63EF-9A21-3721-446695CF79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558163-A5AA-A943-7456-0D524D0A4812}"/>
              </a:ext>
            </a:extLst>
          </p:cNvPr>
          <p:cNvSpPr>
            <a:spLocks noGrp="1"/>
          </p:cNvSpPr>
          <p:nvPr>
            <p:ph type="sldNum" sz="quarter" idx="12"/>
          </p:nvPr>
        </p:nvSpPr>
        <p:spPr/>
        <p:txBody>
          <a:bodyPr/>
          <a:lstStyle/>
          <a:p>
            <a:fld id="{BA17AE63-1133-4743-9505-656BAFC0946D}" type="slidenum">
              <a:rPr lang="en-US" smtClean="0"/>
              <a:t>‹#›</a:t>
            </a:fld>
            <a:endParaRPr lang="en-US"/>
          </a:p>
        </p:txBody>
      </p:sp>
    </p:spTree>
    <p:extLst>
      <p:ext uri="{BB962C8B-B14F-4D97-AF65-F5344CB8AC3E}">
        <p14:creationId xmlns:p14="http://schemas.microsoft.com/office/powerpoint/2010/main" val="398034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CE8370-34A7-6334-FF8B-E34732093D13}"/>
              </a:ext>
            </a:extLst>
          </p:cNvPr>
          <p:cNvSpPr>
            <a:spLocks noGrp="1"/>
          </p:cNvSpPr>
          <p:nvPr>
            <p:ph type="dt" sz="half" idx="10"/>
          </p:nvPr>
        </p:nvSpPr>
        <p:spPr/>
        <p:txBody>
          <a:bodyPr/>
          <a:lstStyle/>
          <a:p>
            <a:fld id="{ADF3110D-36B6-41DC-9333-04D10504CB8F}" type="datetimeFigureOut">
              <a:rPr lang="en-US" smtClean="0"/>
              <a:t>2/5/2023</a:t>
            </a:fld>
            <a:endParaRPr lang="en-US"/>
          </a:p>
        </p:txBody>
      </p:sp>
      <p:sp>
        <p:nvSpPr>
          <p:cNvPr id="3" name="Footer Placeholder 2">
            <a:extLst>
              <a:ext uri="{FF2B5EF4-FFF2-40B4-BE49-F238E27FC236}">
                <a16:creationId xmlns:a16="http://schemas.microsoft.com/office/drawing/2014/main" id="{F52235F7-F58A-EE0B-5C77-71E383D8AC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BC996D-AC10-C999-5E5D-AE3924661AAF}"/>
              </a:ext>
            </a:extLst>
          </p:cNvPr>
          <p:cNvSpPr>
            <a:spLocks noGrp="1"/>
          </p:cNvSpPr>
          <p:nvPr>
            <p:ph type="sldNum" sz="quarter" idx="12"/>
          </p:nvPr>
        </p:nvSpPr>
        <p:spPr/>
        <p:txBody>
          <a:bodyPr/>
          <a:lstStyle/>
          <a:p>
            <a:fld id="{BA17AE63-1133-4743-9505-656BAFC0946D}" type="slidenum">
              <a:rPr lang="en-US" smtClean="0"/>
              <a:t>‹#›</a:t>
            </a:fld>
            <a:endParaRPr lang="en-US"/>
          </a:p>
        </p:txBody>
      </p:sp>
    </p:spTree>
    <p:extLst>
      <p:ext uri="{BB962C8B-B14F-4D97-AF65-F5344CB8AC3E}">
        <p14:creationId xmlns:p14="http://schemas.microsoft.com/office/powerpoint/2010/main" val="2995413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7A0F-FD83-D127-20A8-9D978A7735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8B2A48-B0C1-403A-80D1-53536CF326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DD69EC-365F-FCAE-6C16-9AA502C8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679144-78EA-CA0C-60C3-0B7E164269F0}"/>
              </a:ext>
            </a:extLst>
          </p:cNvPr>
          <p:cNvSpPr>
            <a:spLocks noGrp="1"/>
          </p:cNvSpPr>
          <p:nvPr>
            <p:ph type="dt" sz="half" idx="10"/>
          </p:nvPr>
        </p:nvSpPr>
        <p:spPr/>
        <p:txBody>
          <a:bodyPr/>
          <a:lstStyle/>
          <a:p>
            <a:fld id="{ADF3110D-36B6-41DC-9333-04D10504CB8F}" type="datetimeFigureOut">
              <a:rPr lang="en-US" smtClean="0"/>
              <a:t>2/5/2023</a:t>
            </a:fld>
            <a:endParaRPr lang="en-US"/>
          </a:p>
        </p:txBody>
      </p:sp>
      <p:sp>
        <p:nvSpPr>
          <p:cNvPr id="6" name="Footer Placeholder 5">
            <a:extLst>
              <a:ext uri="{FF2B5EF4-FFF2-40B4-BE49-F238E27FC236}">
                <a16:creationId xmlns:a16="http://schemas.microsoft.com/office/drawing/2014/main" id="{49F4FBA0-091C-DE26-AAB5-656D45924F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19E37-A62C-422E-08A6-572C73FA6F8B}"/>
              </a:ext>
            </a:extLst>
          </p:cNvPr>
          <p:cNvSpPr>
            <a:spLocks noGrp="1"/>
          </p:cNvSpPr>
          <p:nvPr>
            <p:ph type="sldNum" sz="quarter" idx="12"/>
          </p:nvPr>
        </p:nvSpPr>
        <p:spPr/>
        <p:txBody>
          <a:bodyPr/>
          <a:lstStyle/>
          <a:p>
            <a:fld id="{BA17AE63-1133-4743-9505-656BAFC0946D}" type="slidenum">
              <a:rPr lang="en-US" smtClean="0"/>
              <a:t>‹#›</a:t>
            </a:fld>
            <a:endParaRPr lang="en-US"/>
          </a:p>
        </p:txBody>
      </p:sp>
    </p:spTree>
    <p:extLst>
      <p:ext uri="{BB962C8B-B14F-4D97-AF65-F5344CB8AC3E}">
        <p14:creationId xmlns:p14="http://schemas.microsoft.com/office/powerpoint/2010/main" val="289279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3D0F-7A70-736B-A1AF-7192C80D98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230C5E-CAC4-53BF-3604-041299A854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28348E-2449-8340-587F-84E6E6CCB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06B3B6-101E-F5CD-D2D1-50FD7CCDDE24}"/>
              </a:ext>
            </a:extLst>
          </p:cNvPr>
          <p:cNvSpPr>
            <a:spLocks noGrp="1"/>
          </p:cNvSpPr>
          <p:nvPr>
            <p:ph type="dt" sz="half" idx="10"/>
          </p:nvPr>
        </p:nvSpPr>
        <p:spPr/>
        <p:txBody>
          <a:bodyPr/>
          <a:lstStyle/>
          <a:p>
            <a:fld id="{ADF3110D-36B6-41DC-9333-04D10504CB8F}" type="datetimeFigureOut">
              <a:rPr lang="en-US" smtClean="0"/>
              <a:t>2/5/2023</a:t>
            </a:fld>
            <a:endParaRPr lang="en-US"/>
          </a:p>
        </p:txBody>
      </p:sp>
      <p:sp>
        <p:nvSpPr>
          <p:cNvPr id="6" name="Footer Placeholder 5">
            <a:extLst>
              <a:ext uri="{FF2B5EF4-FFF2-40B4-BE49-F238E27FC236}">
                <a16:creationId xmlns:a16="http://schemas.microsoft.com/office/drawing/2014/main" id="{2E1C5EAD-5062-B77B-071C-DFDBF340AA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DDAE92-9233-9C59-0BB0-82AA5B19C077}"/>
              </a:ext>
            </a:extLst>
          </p:cNvPr>
          <p:cNvSpPr>
            <a:spLocks noGrp="1"/>
          </p:cNvSpPr>
          <p:nvPr>
            <p:ph type="sldNum" sz="quarter" idx="12"/>
          </p:nvPr>
        </p:nvSpPr>
        <p:spPr/>
        <p:txBody>
          <a:bodyPr/>
          <a:lstStyle/>
          <a:p>
            <a:fld id="{BA17AE63-1133-4743-9505-656BAFC0946D}" type="slidenum">
              <a:rPr lang="en-US" smtClean="0"/>
              <a:t>‹#›</a:t>
            </a:fld>
            <a:endParaRPr lang="en-US"/>
          </a:p>
        </p:txBody>
      </p:sp>
    </p:spTree>
    <p:extLst>
      <p:ext uri="{BB962C8B-B14F-4D97-AF65-F5344CB8AC3E}">
        <p14:creationId xmlns:p14="http://schemas.microsoft.com/office/powerpoint/2010/main" val="4287800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4387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06BACB-A2ED-1048-8F01-CB853A3E2C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508ED1-E4DA-D01F-1B06-A3BA729FF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55C91-802B-FE18-788F-23B73F8EE5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F3110D-36B6-41DC-9333-04D10504CB8F}" type="datetimeFigureOut">
              <a:rPr lang="en-US" smtClean="0"/>
              <a:t>2/5/2023</a:t>
            </a:fld>
            <a:endParaRPr lang="en-US"/>
          </a:p>
        </p:txBody>
      </p:sp>
      <p:sp>
        <p:nvSpPr>
          <p:cNvPr id="5" name="Footer Placeholder 4">
            <a:extLst>
              <a:ext uri="{FF2B5EF4-FFF2-40B4-BE49-F238E27FC236}">
                <a16:creationId xmlns:a16="http://schemas.microsoft.com/office/drawing/2014/main" id="{3E856556-8B57-752F-1FA9-7C69E041D1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976327-5FBC-5761-8F79-EE68EC0797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17AE63-1133-4743-9505-656BAFC0946D}" type="slidenum">
              <a:rPr lang="en-US" smtClean="0"/>
              <a:t>‹#›</a:t>
            </a:fld>
            <a:endParaRPr lang="en-US"/>
          </a:p>
        </p:txBody>
      </p:sp>
    </p:spTree>
    <p:extLst>
      <p:ext uri="{BB962C8B-B14F-4D97-AF65-F5344CB8AC3E}">
        <p14:creationId xmlns:p14="http://schemas.microsoft.com/office/powerpoint/2010/main" val="428944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6.jp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8.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jpg"/><Relationship Id="rId1" Type="http://schemas.openxmlformats.org/officeDocument/2006/relationships/slideLayout" Target="../slideLayouts/slideLayout2.xml"/><Relationship Id="rId4" Type="http://schemas.microsoft.com/office/2007/relationships/hdphoto" Target="../media/hdphoto8.wdp"/></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F97855-3181-BEAD-7FB9-1D1CE1C60633}"/>
              </a:ext>
            </a:extLst>
          </p:cNvPr>
          <p:cNvSpPr txBox="1"/>
          <p:nvPr/>
        </p:nvSpPr>
        <p:spPr>
          <a:xfrm>
            <a:off x="202510" y="1075411"/>
            <a:ext cx="7845287" cy="461665"/>
          </a:xfrm>
          <a:prstGeom prst="rect">
            <a:avLst/>
          </a:prstGeom>
          <a:noFill/>
        </p:spPr>
        <p:txBody>
          <a:bodyPr wrap="square" rtlCol="0">
            <a:spAutoFit/>
          </a:bodyPr>
          <a:lstStyle/>
          <a:p>
            <a:r>
              <a:rPr lang="en-US" sz="2400" b="1" dirty="0">
                <a:solidFill>
                  <a:schemeClr val="bg1"/>
                </a:solidFill>
                <a:latin typeface="Quicksand" panose="00000500000000000000" pitchFamily="2" charset="0"/>
                <a:ea typeface="Roboto" pitchFamily="2" charset="0"/>
              </a:rPr>
              <a:t>RMA Projects Presents</a:t>
            </a:r>
          </a:p>
        </p:txBody>
      </p:sp>
      <p:sp>
        <p:nvSpPr>
          <p:cNvPr id="5" name="TextBox 4">
            <a:extLst>
              <a:ext uri="{FF2B5EF4-FFF2-40B4-BE49-F238E27FC236}">
                <a16:creationId xmlns:a16="http://schemas.microsoft.com/office/drawing/2014/main" id="{96960946-D0C6-B043-DBEB-43F29CD77603}"/>
              </a:ext>
            </a:extLst>
          </p:cNvPr>
          <p:cNvSpPr txBox="1"/>
          <p:nvPr/>
        </p:nvSpPr>
        <p:spPr>
          <a:xfrm>
            <a:off x="1974574" y="2039666"/>
            <a:ext cx="4121426" cy="1015663"/>
          </a:xfrm>
          <a:prstGeom prst="rect">
            <a:avLst/>
          </a:prstGeom>
          <a:noFill/>
        </p:spPr>
        <p:txBody>
          <a:bodyPr wrap="square" rtlCol="0">
            <a:spAutoFit/>
          </a:bodyPr>
          <a:lstStyle/>
          <a:p>
            <a:r>
              <a:rPr lang="en-US" sz="6000" b="1" dirty="0" err="1">
                <a:solidFill>
                  <a:schemeClr val="bg1"/>
                </a:solidFill>
                <a:latin typeface="Montserrat ExtraBold" pitchFamily="2" charset="0"/>
              </a:rPr>
              <a:t>MyQoran</a:t>
            </a:r>
            <a:endParaRPr lang="en-US" sz="6000" b="1" dirty="0">
              <a:solidFill>
                <a:schemeClr val="bg1"/>
              </a:solidFill>
              <a:latin typeface="Montserrat ExtraBold" pitchFamily="2" charset="0"/>
            </a:endParaRPr>
          </a:p>
        </p:txBody>
      </p:sp>
      <p:sp>
        <p:nvSpPr>
          <p:cNvPr id="6" name="TextBox 5">
            <a:extLst>
              <a:ext uri="{FF2B5EF4-FFF2-40B4-BE49-F238E27FC236}">
                <a16:creationId xmlns:a16="http://schemas.microsoft.com/office/drawing/2014/main" id="{242143E6-3810-5021-3BBB-1E5EA82E3D74}"/>
              </a:ext>
            </a:extLst>
          </p:cNvPr>
          <p:cNvSpPr txBox="1"/>
          <p:nvPr/>
        </p:nvSpPr>
        <p:spPr>
          <a:xfrm>
            <a:off x="-402185" y="3557919"/>
            <a:ext cx="8335617" cy="769441"/>
          </a:xfrm>
          <a:prstGeom prst="rect">
            <a:avLst/>
          </a:prstGeom>
          <a:noFill/>
        </p:spPr>
        <p:txBody>
          <a:bodyPr wrap="square" rtlCol="0">
            <a:spAutoFit/>
          </a:bodyPr>
          <a:lstStyle/>
          <a:p>
            <a:pPr algn="r"/>
            <a:r>
              <a:rPr lang="en-US" sz="4400" b="1" dirty="0">
                <a:solidFill>
                  <a:schemeClr val="bg1"/>
                </a:solidFill>
                <a:latin typeface="Poppins" panose="00000500000000000000" pitchFamily="2" charset="0"/>
                <a:cs typeface="Poppins" panose="00000500000000000000" pitchFamily="2" charset="0"/>
              </a:rPr>
              <a:t>Migration</a:t>
            </a:r>
            <a:endParaRPr lang="en-US" sz="4400" b="1" dirty="0">
              <a:solidFill>
                <a:srgbClr val="3CDC84"/>
              </a:solidFill>
              <a:latin typeface="Poppins" panose="00000500000000000000" pitchFamily="2" charset="0"/>
              <a:cs typeface="Poppins" panose="00000500000000000000" pitchFamily="2" charset="0"/>
            </a:endParaRPr>
          </a:p>
        </p:txBody>
      </p:sp>
      <p:pic>
        <p:nvPicPr>
          <p:cNvPr id="8" name="Picture 7">
            <a:extLst>
              <a:ext uri="{FF2B5EF4-FFF2-40B4-BE49-F238E27FC236}">
                <a16:creationId xmlns:a16="http://schemas.microsoft.com/office/drawing/2014/main" id="{1627C5C2-A27B-357A-BE91-C0B38793E5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0217" y="3557919"/>
            <a:ext cx="2351209" cy="2541031"/>
          </a:xfrm>
          <a:prstGeom prst="rect">
            <a:avLst/>
          </a:prstGeom>
        </p:spPr>
      </p:pic>
      <p:pic>
        <p:nvPicPr>
          <p:cNvPr id="10" name="Picture 9">
            <a:extLst>
              <a:ext uri="{FF2B5EF4-FFF2-40B4-BE49-F238E27FC236}">
                <a16:creationId xmlns:a16="http://schemas.microsoft.com/office/drawing/2014/main" id="{DB7A28CB-78E1-366B-4E54-0348AED7E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53287"/>
            <a:ext cx="2533333" cy="1352381"/>
          </a:xfrm>
          <a:prstGeom prst="rect">
            <a:avLst/>
          </a:prstGeom>
        </p:spPr>
      </p:pic>
      <p:pic>
        <p:nvPicPr>
          <p:cNvPr id="12" name="Picture 11">
            <a:extLst>
              <a:ext uri="{FF2B5EF4-FFF2-40B4-BE49-F238E27FC236}">
                <a16:creationId xmlns:a16="http://schemas.microsoft.com/office/drawing/2014/main" id="{DE1094B9-C53C-D850-D7AD-D5CD06593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1575" y="3258492"/>
            <a:ext cx="2728099" cy="1236351"/>
          </a:xfrm>
          <a:prstGeom prst="rect">
            <a:avLst/>
          </a:prstGeom>
        </p:spPr>
      </p:pic>
      <p:pic>
        <p:nvPicPr>
          <p:cNvPr id="14" name="Picture 13">
            <a:extLst>
              <a:ext uri="{FF2B5EF4-FFF2-40B4-BE49-F238E27FC236}">
                <a16:creationId xmlns:a16="http://schemas.microsoft.com/office/drawing/2014/main" id="{80F1FD4C-A49E-E6D1-1476-EDE8A1ECA8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510" y="1765523"/>
            <a:ext cx="1663477" cy="1663477"/>
          </a:xfrm>
          <a:prstGeom prst="rect">
            <a:avLst/>
          </a:prstGeom>
        </p:spPr>
      </p:pic>
    </p:spTree>
    <p:extLst>
      <p:ext uri="{BB962C8B-B14F-4D97-AF65-F5344CB8AC3E}">
        <p14:creationId xmlns:p14="http://schemas.microsoft.com/office/powerpoint/2010/main" val="1004948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00AAF5-E96A-416A-1221-BEE97897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014" y="324678"/>
            <a:ext cx="2793889" cy="6208643"/>
          </a:xfrm>
          <a:prstGeom prst="rect">
            <a:avLst/>
          </a:prstGeom>
        </p:spPr>
      </p:pic>
      <p:sp>
        <p:nvSpPr>
          <p:cNvPr id="4" name="TextBox 3">
            <a:extLst>
              <a:ext uri="{FF2B5EF4-FFF2-40B4-BE49-F238E27FC236}">
                <a16:creationId xmlns:a16="http://schemas.microsoft.com/office/drawing/2014/main" id="{D39642BC-641A-C36A-DA05-8CE4A8215026}"/>
              </a:ext>
            </a:extLst>
          </p:cNvPr>
          <p:cNvSpPr txBox="1"/>
          <p:nvPr/>
        </p:nvSpPr>
        <p:spPr>
          <a:xfrm>
            <a:off x="384313" y="649357"/>
            <a:ext cx="4204874" cy="1323439"/>
          </a:xfrm>
          <a:prstGeom prst="rect">
            <a:avLst/>
          </a:prstGeom>
          <a:noFill/>
        </p:spPr>
        <p:txBody>
          <a:bodyPr wrap="square" rtlCol="0">
            <a:spAutoFit/>
          </a:bodyPr>
          <a:lstStyle/>
          <a:p>
            <a:r>
              <a:rPr lang="en-US" sz="4000" dirty="0">
                <a:solidFill>
                  <a:schemeClr val="bg1"/>
                </a:solidFill>
                <a:latin typeface="Quicksand" panose="00000500000000000000" pitchFamily="2" charset="0"/>
              </a:rPr>
              <a:t>Navigation Replacement</a:t>
            </a:r>
          </a:p>
        </p:txBody>
      </p:sp>
      <p:pic>
        <p:nvPicPr>
          <p:cNvPr id="2" name="Picture 1">
            <a:extLst>
              <a:ext uri="{FF2B5EF4-FFF2-40B4-BE49-F238E27FC236}">
                <a16:creationId xmlns:a16="http://schemas.microsoft.com/office/drawing/2014/main" id="{C450C3DC-C22C-A274-E87E-C9BDCAB14C2B}"/>
              </a:ext>
            </a:extLst>
          </p:cNvPr>
          <p:cNvPicPr>
            <a:picLocks noChangeAspect="1"/>
          </p:cNvPicPr>
          <p:nvPr/>
        </p:nvPicPr>
        <p:blipFill rotWithShape="1">
          <a:blip r:embed="rId3">
            <a:extLst>
              <a:ext uri="{28A0092B-C50C-407E-A947-70E740481C1C}">
                <a14:useLocalDpi xmlns:a14="http://schemas.microsoft.com/office/drawing/2010/main" val="0"/>
              </a:ext>
            </a:extLst>
          </a:blip>
          <a:srcRect l="65555" t="91733" r="3877"/>
          <a:stretch/>
        </p:blipFill>
        <p:spPr>
          <a:xfrm>
            <a:off x="8957014" y="2428590"/>
            <a:ext cx="671122" cy="322655"/>
          </a:xfrm>
          <a:prstGeom prst="rect">
            <a:avLst/>
          </a:prstGeom>
        </p:spPr>
      </p:pic>
      <p:pic>
        <p:nvPicPr>
          <p:cNvPr id="3" name="Picture 2">
            <a:extLst>
              <a:ext uri="{FF2B5EF4-FFF2-40B4-BE49-F238E27FC236}">
                <a16:creationId xmlns:a16="http://schemas.microsoft.com/office/drawing/2014/main" id="{DEF3915C-9311-1FC1-C275-02D84CE253CF}"/>
              </a:ext>
            </a:extLst>
          </p:cNvPr>
          <p:cNvPicPr>
            <a:picLocks noChangeAspect="1"/>
          </p:cNvPicPr>
          <p:nvPr/>
        </p:nvPicPr>
        <p:blipFill rotWithShape="1">
          <a:blip r:embed="rId3">
            <a:extLst>
              <a:ext uri="{28A0092B-C50C-407E-A947-70E740481C1C}">
                <a14:useLocalDpi xmlns:a14="http://schemas.microsoft.com/office/drawing/2010/main" val="0"/>
              </a:ext>
            </a:extLst>
          </a:blip>
          <a:srcRect l="34807" t="91733" r="34626"/>
          <a:stretch/>
        </p:blipFill>
        <p:spPr>
          <a:xfrm>
            <a:off x="8957014" y="1311076"/>
            <a:ext cx="608284" cy="292444"/>
          </a:xfrm>
          <a:prstGeom prst="rect">
            <a:avLst/>
          </a:prstGeom>
        </p:spPr>
      </p:pic>
      <p:pic>
        <p:nvPicPr>
          <p:cNvPr id="5" name="Picture 4">
            <a:extLst>
              <a:ext uri="{FF2B5EF4-FFF2-40B4-BE49-F238E27FC236}">
                <a16:creationId xmlns:a16="http://schemas.microsoft.com/office/drawing/2014/main" id="{AB031320-A1A2-C618-C3C4-46924888C07A}"/>
              </a:ext>
            </a:extLst>
          </p:cNvPr>
          <p:cNvPicPr>
            <a:picLocks noChangeAspect="1"/>
          </p:cNvPicPr>
          <p:nvPr/>
        </p:nvPicPr>
        <p:blipFill rotWithShape="1">
          <a:blip r:embed="rId3">
            <a:extLst>
              <a:ext uri="{28A0092B-C50C-407E-A947-70E740481C1C}">
                <a14:useLocalDpi xmlns:a14="http://schemas.microsoft.com/office/drawing/2010/main" val="0"/>
              </a:ext>
            </a:extLst>
          </a:blip>
          <a:srcRect l="4147" t="91733" r="65284"/>
          <a:stretch/>
        </p:blipFill>
        <p:spPr>
          <a:xfrm>
            <a:off x="8957014" y="1741128"/>
            <a:ext cx="671122" cy="322655"/>
          </a:xfrm>
          <a:prstGeom prst="rect">
            <a:avLst/>
          </a:prstGeom>
        </p:spPr>
      </p:pic>
    </p:spTree>
    <p:extLst>
      <p:ext uri="{BB962C8B-B14F-4D97-AF65-F5344CB8AC3E}">
        <p14:creationId xmlns:p14="http://schemas.microsoft.com/office/powerpoint/2010/main" val="84412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xit" presetSubtype="32" fill="hold" nodeType="withEffect">
                                  <p:stCondLst>
                                    <p:cond delay="0"/>
                                  </p:stCondLst>
                                  <p:childTnLst>
                                    <p:animEffect transition="out" filter="circle(out)">
                                      <p:cBhvr>
                                        <p:cTn id="6" dur="2000"/>
                                        <p:tgtEl>
                                          <p:spTgt spid="3"/>
                                        </p:tgtEl>
                                      </p:cBhvr>
                                    </p:animEffect>
                                    <p:set>
                                      <p:cBhvr>
                                        <p:cTn id="7" dur="1" fill="hold">
                                          <p:stCondLst>
                                            <p:cond delay="1999"/>
                                          </p:stCondLst>
                                        </p:cTn>
                                        <p:tgtEl>
                                          <p:spTgt spid="3"/>
                                        </p:tgtEl>
                                        <p:attrNameLst>
                                          <p:attrName>style.visibility</p:attrName>
                                        </p:attrNameLst>
                                      </p:cBhvr>
                                      <p:to>
                                        <p:strVal val="hidden"/>
                                      </p:to>
                                    </p:set>
                                  </p:childTnLst>
                                </p:cTn>
                              </p:par>
                              <p:par>
                                <p:cTn id="8" presetID="6" presetClass="exit" presetSubtype="32" fill="hold" nodeType="withEffect">
                                  <p:stCondLst>
                                    <p:cond delay="0"/>
                                  </p:stCondLst>
                                  <p:childTnLst>
                                    <p:animEffect transition="out" filter="circle(out)">
                                      <p:cBhvr>
                                        <p:cTn id="9" dur="2000"/>
                                        <p:tgtEl>
                                          <p:spTgt spid="5"/>
                                        </p:tgtEl>
                                      </p:cBhvr>
                                    </p:animEffect>
                                    <p:set>
                                      <p:cBhvr>
                                        <p:cTn id="10" dur="1" fill="hold">
                                          <p:stCondLst>
                                            <p:cond delay="1999"/>
                                          </p:stCondLst>
                                        </p:cTn>
                                        <p:tgtEl>
                                          <p:spTgt spid="5"/>
                                        </p:tgtEl>
                                        <p:attrNameLst>
                                          <p:attrName>style.visibility</p:attrName>
                                        </p:attrNameLst>
                                      </p:cBhvr>
                                      <p:to>
                                        <p:strVal val="hidden"/>
                                      </p:to>
                                    </p:set>
                                  </p:childTnLst>
                                </p:cTn>
                              </p:par>
                              <p:par>
                                <p:cTn id="11" presetID="6" presetClass="exit" presetSubtype="32" fill="hold" nodeType="withEffect">
                                  <p:stCondLst>
                                    <p:cond delay="0"/>
                                  </p:stCondLst>
                                  <p:childTnLst>
                                    <p:animEffect transition="out" filter="circle(out)">
                                      <p:cBhvr>
                                        <p:cTn id="12" dur="2000"/>
                                        <p:tgtEl>
                                          <p:spTgt spid="2"/>
                                        </p:tgtEl>
                                      </p:cBhvr>
                                    </p:animEffect>
                                    <p:set>
                                      <p:cBhvr>
                                        <p:cTn id="13"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00AAF5-E96A-416A-1221-BEE97897B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014" y="324678"/>
            <a:ext cx="2793889" cy="6208643"/>
          </a:xfrm>
          <a:prstGeom prst="rect">
            <a:avLst/>
          </a:prstGeom>
        </p:spPr>
      </p:pic>
      <p:sp>
        <p:nvSpPr>
          <p:cNvPr id="4" name="TextBox 3">
            <a:extLst>
              <a:ext uri="{FF2B5EF4-FFF2-40B4-BE49-F238E27FC236}">
                <a16:creationId xmlns:a16="http://schemas.microsoft.com/office/drawing/2014/main" id="{D39642BC-641A-C36A-DA05-8CE4A8215026}"/>
              </a:ext>
            </a:extLst>
          </p:cNvPr>
          <p:cNvSpPr txBox="1"/>
          <p:nvPr/>
        </p:nvSpPr>
        <p:spPr>
          <a:xfrm>
            <a:off x="384313" y="649357"/>
            <a:ext cx="4204874" cy="1323439"/>
          </a:xfrm>
          <a:prstGeom prst="rect">
            <a:avLst/>
          </a:prstGeom>
          <a:noFill/>
        </p:spPr>
        <p:txBody>
          <a:bodyPr wrap="square" rtlCol="0">
            <a:spAutoFit/>
          </a:bodyPr>
          <a:lstStyle/>
          <a:p>
            <a:r>
              <a:rPr lang="en-US" sz="4000" dirty="0">
                <a:solidFill>
                  <a:schemeClr val="bg1"/>
                </a:solidFill>
                <a:latin typeface="Quicksand" panose="00000500000000000000" pitchFamily="2" charset="0"/>
              </a:rPr>
              <a:t>Navigation Replacement</a:t>
            </a:r>
          </a:p>
        </p:txBody>
      </p:sp>
      <p:sp>
        <p:nvSpPr>
          <p:cNvPr id="6" name="TextBox 5">
            <a:extLst>
              <a:ext uri="{FF2B5EF4-FFF2-40B4-BE49-F238E27FC236}">
                <a16:creationId xmlns:a16="http://schemas.microsoft.com/office/drawing/2014/main" id="{9849CF61-E60D-1643-9370-834EC60DBEFD}"/>
              </a:ext>
            </a:extLst>
          </p:cNvPr>
          <p:cNvSpPr txBox="1"/>
          <p:nvPr/>
        </p:nvSpPr>
        <p:spPr>
          <a:xfrm>
            <a:off x="384314" y="2428590"/>
            <a:ext cx="6449934" cy="1200329"/>
          </a:xfrm>
          <a:prstGeom prst="rect">
            <a:avLst/>
          </a:prstGeom>
          <a:noFill/>
        </p:spPr>
        <p:txBody>
          <a:bodyPr wrap="square" rtlCol="0">
            <a:spAutoFit/>
          </a:bodyPr>
          <a:lstStyle/>
          <a:p>
            <a:r>
              <a:rPr lang="en-US" sz="2400" dirty="0">
                <a:solidFill>
                  <a:schemeClr val="bg1"/>
                </a:solidFill>
                <a:latin typeface="Poppins" panose="00000500000000000000" pitchFamily="2" charset="0"/>
                <a:cs typeface="Poppins" panose="00000500000000000000" pitchFamily="2" charset="0"/>
              </a:rPr>
              <a:t>We changed the navigation style because we </a:t>
            </a:r>
            <a:r>
              <a:rPr lang="en-US" sz="2400" dirty="0" err="1">
                <a:solidFill>
                  <a:schemeClr val="bg1"/>
                </a:solidFill>
                <a:latin typeface="Poppins" panose="00000500000000000000" pitchFamily="2" charset="0"/>
                <a:cs typeface="Poppins" panose="00000500000000000000" pitchFamily="2" charset="0"/>
              </a:rPr>
              <a:t>realise</a:t>
            </a:r>
            <a:r>
              <a:rPr lang="en-US" sz="2400" dirty="0">
                <a:solidFill>
                  <a:schemeClr val="bg1"/>
                </a:solidFill>
                <a:latin typeface="Poppins" panose="00000500000000000000" pitchFamily="2" charset="0"/>
                <a:cs typeface="Poppins" panose="00000500000000000000" pitchFamily="2" charset="0"/>
              </a:rPr>
              <a:t> that it was so awful to have 2 types of navigation </a:t>
            </a:r>
            <a:r>
              <a:rPr lang="en-US" sz="2400" dirty="0" err="1">
                <a:solidFill>
                  <a:schemeClr val="bg1"/>
                </a:solidFill>
                <a:latin typeface="Poppins" panose="00000500000000000000" pitchFamily="2" charset="0"/>
                <a:cs typeface="Poppins" panose="00000500000000000000" pitchFamily="2" charset="0"/>
              </a:rPr>
              <a:t>behaviour</a:t>
            </a:r>
            <a:endParaRPr lang="en-US" sz="24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4425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9642BC-641A-C36A-DA05-8CE4A8215026}"/>
              </a:ext>
            </a:extLst>
          </p:cNvPr>
          <p:cNvSpPr txBox="1"/>
          <p:nvPr/>
        </p:nvSpPr>
        <p:spPr>
          <a:xfrm>
            <a:off x="384313" y="649357"/>
            <a:ext cx="6162261" cy="707886"/>
          </a:xfrm>
          <a:prstGeom prst="rect">
            <a:avLst/>
          </a:prstGeom>
          <a:noFill/>
        </p:spPr>
        <p:txBody>
          <a:bodyPr wrap="square" rtlCol="0">
            <a:spAutoFit/>
          </a:bodyPr>
          <a:lstStyle/>
          <a:p>
            <a:r>
              <a:rPr lang="en-US" sz="4000" dirty="0">
                <a:solidFill>
                  <a:schemeClr val="bg1"/>
                </a:solidFill>
                <a:latin typeface="Quicksand" panose="00000500000000000000" pitchFamily="2" charset="0"/>
              </a:rPr>
              <a:t>Settings Screen</a:t>
            </a:r>
          </a:p>
        </p:txBody>
      </p:sp>
      <p:pic>
        <p:nvPicPr>
          <p:cNvPr id="6" name="Picture 5">
            <a:extLst>
              <a:ext uri="{FF2B5EF4-FFF2-40B4-BE49-F238E27FC236}">
                <a16:creationId xmlns:a16="http://schemas.microsoft.com/office/drawing/2014/main" id="{DB53CD1C-8BE3-4DFB-1DBA-D433045832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53727" y="993913"/>
            <a:ext cx="2795380" cy="4969564"/>
          </a:xfrm>
          <a:prstGeom prst="rect">
            <a:avLst/>
          </a:prstGeom>
        </p:spPr>
      </p:pic>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2814" y="649357"/>
            <a:ext cx="2497205" cy="5549346"/>
          </a:xfrm>
          <a:prstGeom prst="rect">
            <a:avLst/>
          </a:prstGeom>
        </p:spPr>
      </p:pic>
    </p:spTree>
    <p:extLst>
      <p:ext uri="{BB962C8B-B14F-4D97-AF65-F5344CB8AC3E}">
        <p14:creationId xmlns:p14="http://schemas.microsoft.com/office/powerpoint/2010/main" val="193844220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xit" presetSubtype="8" fill="hold"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0430" y="198782"/>
            <a:ext cx="2907195" cy="6460435"/>
          </a:xfrm>
          <a:prstGeom prst="rect">
            <a:avLst/>
          </a:prstGeom>
        </p:spPr>
      </p:pic>
      <p:sp>
        <p:nvSpPr>
          <p:cNvPr id="2" name="TextBox 1">
            <a:extLst>
              <a:ext uri="{FF2B5EF4-FFF2-40B4-BE49-F238E27FC236}">
                <a16:creationId xmlns:a16="http://schemas.microsoft.com/office/drawing/2014/main" id="{56680DAA-368C-5CE5-B078-9B0FB9615ECC}"/>
              </a:ext>
            </a:extLst>
          </p:cNvPr>
          <p:cNvSpPr txBox="1"/>
          <p:nvPr/>
        </p:nvSpPr>
        <p:spPr>
          <a:xfrm>
            <a:off x="3763616" y="728869"/>
            <a:ext cx="7835970" cy="2492990"/>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What have changed:</a:t>
            </a:r>
          </a:p>
          <a:p>
            <a:endParaRPr lang="en-US" sz="2800" dirty="0">
              <a:solidFill>
                <a:schemeClr val="bg1"/>
              </a:solidFill>
              <a:latin typeface="Poppins" panose="00000500000000000000" pitchFamily="2" charset="0"/>
              <a:cs typeface="Poppins" panose="00000500000000000000" pitchFamily="2" charset="0"/>
            </a:endParaRP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Redesign</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Removed unnecessary components</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Added change language for </a:t>
            </a:r>
            <a:r>
              <a:rPr lang="en-US" sz="2000" dirty="0" err="1">
                <a:solidFill>
                  <a:schemeClr val="bg1"/>
                </a:solidFill>
                <a:latin typeface="Poppins" panose="00000500000000000000" pitchFamily="2" charset="0"/>
                <a:cs typeface="Poppins" panose="00000500000000000000" pitchFamily="2" charset="0"/>
              </a:rPr>
              <a:t>Qoran</a:t>
            </a:r>
            <a:r>
              <a:rPr lang="en-US" sz="2000" dirty="0">
                <a:solidFill>
                  <a:schemeClr val="bg1"/>
                </a:solidFill>
                <a:latin typeface="Poppins" panose="00000500000000000000" pitchFamily="2" charset="0"/>
                <a:cs typeface="Poppins" panose="00000500000000000000" pitchFamily="2" charset="0"/>
              </a:rPr>
              <a:t> Translation</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Removes change theme option since many devices now supports dynamic </a:t>
            </a:r>
            <a:r>
              <a:rPr lang="en-US" sz="2000" dirty="0" err="1">
                <a:solidFill>
                  <a:schemeClr val="bg1"/>
                </a:solidFill>
                <a:latin typeface="Poppins" panose="00000500000000000000" pitchFamily="2" charset="0"/>
                <a:cs typeface="Poppins" panose="00000500000000000000" pitchFamily="2" charset="0"/>
              </a:rPr>
              <a:t>colours</a:t>
            </a:r>
            <a:endParaRPr lang="en-US" sz="28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67766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9642BC-641A-C36A-DA05-8CE4A8215026}"/>
              </a:ext>
            </a:extLst>
          </p:cNvPr>
          <p:cNvSpPr txBox="1"/>
          <p:nvPr/>
        </p:nvSpPr>
        <p:spPr>
          <a:xfrm>
            <a:off x="384313" y="649357"/>
            <a:ext cx="6162261" cy="1323439"/>
          </a:xfrm>
          <a:prstGeom prst="rect">
            <a:avLst/>
          </a:prstGeom>
          <a:noFill/>
        </p:spPr>
        <p:txBody>
          <a:bodyPr wrap="square" rtlCol="0">
            <a:spAutoFit/>
          </a:bodyPr>
          <a:lstStyle/>
          <a:p>
            <a:r>
              <a:rPr lang="en-US" sz="4000" dirty="0" err="1">
                <a:solidFill>
                  <a:schemeClr val="bg1"/>
                </a:solidFill>
                <a:latin typeface="Quicksand" panose="00000500000000000000" pitchFamily="2" charset="0"/>
              </a:rPr>
              <a:t>Adzan</a:t>
            </a:r>
            <a:r>
              <a:rPr lang="en-US" sz="4000" dirty="0">
                <a:solidFill>
                  <a:schemeClr val="bg1"/>
                </a:solidFill>
                <a:latin typeface="Quicksand" panose="00000500000000000000" pitchFamily="2" charset="0"/>
              </a:rPr>
              <a:t> Schedule</a:t>
            </a:r>
          </a:p>
          <a:p>
            <a:r>
              <a:rPr lang="en-US" sz="4000" dirty="0">
                <a:solidFill>
                  <a:schemeClr val="bg1"/>
                </a:solidFill>
                <a:latin typeface="Quicksand" panose="00000500000000000000" pitchFamily="2" charset="0"/>
              </a:rPr>
              <a:t>Screen</a:t>
            </a:r>
          </a:p>
        </p:txBody>
      </p:sp>
      <p:pic>
        <p:nvPicPr>
          <p:cNvPr id="6" name="Picture 5">
            <a:extLst>
              <a:ext uri="{FF2B5EF4-FFF2-40B4-BE49-F238E27FC236}">
                <a16:creationId xmlns:a16="http://schemas.microsoft.com/office/drawing/2014/main" id="{DB53CD1C-8BE3-4DFB-1DBA-D433045832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53727" y="993913"/>
            <a:ext cx="2795379" cy="4969564"/>
          </a:xfrm>
          <a:prstGeom prst="rect">
            <a:avLst/>
          </a:prstGeom>
        </p:spPr>
      </p:pic>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2814" y="649358"/>
            <a:ext cx="2497205" cy="5549344"/>
          </a:xfrm>
          <a:prstGeom prst="rect">
            <a:avLst/>
          </a:prstGeom>
        </p:spPr>
      </p:pic>
    </p:spTree>
    <p:extLst>
      <p:ext uri="{BB962C8B-B14F-4D97-AF65-F5344CB8AC3E}">
        <p14:creationId xmlns:p14="http://schemas.microsoft.com/office/powerpoint/2010/main" val="29409682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xit" presetSubtype="8" fill="hold"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089" y="160546"/>
            <a:ext cx="2941609" cy="6536908"/>
          </a:xfrm>
          <a:prstGeom prst="rect">
            <a:avLst/>
          </a:prstGeom>
        </p:spPr>
      </p:pic>
      <p:sp>
        <p:nvSpPr>
          <p:cNvPr id="2" name="TextBox 1">
            <a:extLst>
              <a:ext uri="{FF2B5EF4-FFF2-40B4-BE49-F238E27FC236}">
                <a16:creationId xmlns:a16="http://schemas.microsoft.com/office/drawing/2014/main" id="{861365E6-E16F-1E21-BEC8-4E3985EB7A5D}"/>
              </a:ext>
            </a:extLst>
          </p:cNvPr>
          <p:cNvSpPr txBox="1"/>
          <p:nvPr/>
        </p:nvSpPr>
        <p:spPr>
          <a:xfrm>
            <a:off x="3763616" y="728869"/>
            <a:ext cx="7835970" cy="2185214"/>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What have changed:</a:t>
            </a:r>
          </a:p>
          <a:p>
            <a:endParaRPr lang="en-US" sz="2800" dirty="0">
              <a:solidFill>
                <a:schemeClr val="bg1"/>
              </a:solidFill>
              <a:latin typeface="Poppins" panose="00000500000000000000" pitchFamily="2" charset="0"/>
              <a:cs typeface="Poppins" panose="00000500000000000000" pitchFamily="2" charset="0"/>
            </a:endParaRP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Redesign</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Removed current clock display since it unnecessary, moved your location display on the top instead</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Loading animation on load</a:t>
            </a:r>
            <a:endParaRPr lang="en-US" sz="28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809776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9642BC-641A-C36A-DA05-8CE4A8215026}"/>
              </a:ext>
            </a:extLst>
          </p:cNvPr>
          <p:cNvSpPr txBox="1"/>
          <p:nvPr/>
        </p:nvSpPr>
        <p:spPr>
          <a:xfrm>
            <a:off x="384313" y="649357"/>
            <a:ext cx="6162261" cy="707886"/>
          </a:xfrm>
          <a:prstGeom prst="rect">
            <a:avLst/>
          </a:prstGeom>
          <a:noFill/>
        </p:spPr>
        <p:txBody>
          <a:bodyPr wrap="square" rtlCol="0">
            <a:spAutoFit/>
          </a:bodyPr>
          <a:lstStyle/>
          <a:p>
            <a:r>
              <a:rPr lang="en-US" sz="4000" dirty="0" err="1">
                <a:solidFill>
                  <a:schemeClr val="bg1"/>
                </a:solidFill>
                <a:latin typeface="Quicksand" panose="00000500000000000000" pitchFamily="2" charset="0"/>
              </a:rPr>
              <a:t>Kibla</a:t>
            </a:r>
            <a:r>
              <a:rPr lang="en-US" sz="4000" dirty="0">
                <a:solidFill>
                  <a:schemeClr val="bg1"/>
                </a:solidFill>
                <a:latin typeface="Quicksand" panose="00000500000000000000" pitchFamily="2" charset="0"/>
              </a:rPr>
              <a:t> Finder Screen</a:t>
            </a:r>
          </a:p>
        </p:txBody>
      </p:sp>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02814" y="649358"/>
            <a:ext cx="2497205" cy="5549344"/>
          </a:xfrm>
          <a:prstGeom prst="rect">
            <a:avLst/>
          </a:prstGeom>
        </p:spPr>
      </p:pic>
    </p:spTree>
    <p:extLst>
      <p:ext uri="{BB962C8B-B14F-4D97-AF65-F5344CB8AC3E}">
        <p14:creationId xmlns:p14="http://schemas.microsoft.com/office/powerpoint/2010/main" val="2280229824"/>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8187" y="509150"/>
            <a:ext cx="2627865" cy="5839700"/>
          </a:xfrm>
          <a:prstGeom prst="rect">
            <a:avLst/>
          </a:prstGeom>
        </p:spPr>
      </p:pic>
      <p:sp>
        <p:nvSpPr>
          <p:cNvPr id="2" name="TextBox 1">
            <a:extLst>
              <a:ext uri="{FF2B5EF4-FFF2-40B4-BE49-F238E27FC236}">
                <a16:creationId xmlns:a16="http://schemas.microsoft.com/office/drawing/2014/main" id="{5E61BD30-93AF-4193-E810-5647BA81F9D3}"/>
              </a:ext>
            </a:extLst>
          </p:cNvPr>
          <p:cNvSpPr txBox="1"/>
          <p:nvPr/>
        </p:nvSpPr>
        <p:spPr>
          <a:xfrm>
            <a:off x="3763616" y="728869"/>
            <a:ext cx="7835970" cy="1569660"/>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What have changed:</a:t>
            </a:r>
          </a:p>
          <a:p>
            <a:endParaRPr lang="en-US" sz="2800" dirty="0">
              <a:solidFill>
                <a:schemeClr val="bg1"/>
              </a:solidFill>
              <a:latin typeface="Poppins" panose="00000500000000000000" pitchFamily="2" charset="0"/>
              <a:cs typeface="Poppins" panose="00000500000000000000" pitchFamily="2" charset="0"/>
            </a:endParaRPr>
          </a:p>
          <a:p>
            <a:r>
              <a:rPr lang="en-US" sz="2000" dirty="0">
                <a:solidFill>
                  <a:schemeClr val="bg1"/>
                </a:solidFill>
                <a:latin typeface="Poppins" panose="00000500000000000000" pitchFamily="2" charset="0"/>
                <a:cs typeface="Poppins" panose="00000500000000000000" pitchFamily="2" charset="0"/>
              </a:rPr>
              <a:t>Nothing has changed, just migrating </a:t>
            </a:r>
            <a:r>
              <a:rPr lang="en-US" sz="2000" dirty="0" err="1">
                <a:solidFill>
                  <a:schemeClr val="bg1"/>
                </a:solidFill>
                <a:latin typeface="Poppins" panose="00000500000000000000" pitchFamily="2" charset="0"/>
                <a:cs typeface="Poppins" panose="00000500000000000000" pitchFamily="2" charset="0"/>
              </a:rPr>
              <a:t>AgentWeb</a:t>
            </a:r>
            <a:r>
              <a:rPr lang="en-US" sz="2000" dirty="0">
                <a:solidFill>
                  <a:schemeClr val="bg1"/>
                </a:solidFill>
                <a:latin typeface="Poppins" panose="00000500000000000000" pitchFamily="2" charset="0"/>
                <a:cs typeface="Poppins" panose="00000500000000000000" pitchFamily="2" charset="0"/>
              </a:rPr>
              <a:t> library implementation into </a:t>
            </a:r>
            <a:r>
              <a:rPr lang="en-US" sz="2000" dirty="0" err="1">
                <a:solidFill>
                  <a:schemeClr val="bg1"/>
                </a:solidFill>
                <a:latin typeface="Poppins" panose="00000500000000000000" pitchFamily="2" charset="0"/>
                <a:cs typeface="Poppins" panose="00000500000000000000" pitchFamily="2" charset="0"/>
              </a:rPr>
              <a:t>AndroidView</a:t>
            </a:r>
            <a:r>
              <a:rPr lang="en-US" sz="2000" dirty="0">
                <a:solidFill>
                  <a:schemeClr val="bg1"/>
                </a:solidFill>
                <a:latin typeface="Poppins" panose="00000500000000000000" pitchFamily="2" charset="0"/>
                <a:cs typeface="Poppins" panose="00000500000000000000" pitchFamily="2" charset="0"/>
              </a:rPr>
              <a:t> covered with </a:t>
            </a:r>
            <a:r>
              <a:rPr lang="en-US" sz="2000" dirty="0" err="1">
                <a:solidFill>
                  <a:schemeClr val="bg1"/>
                </a:solidFill>
                <a:latin typeface="Poppins" panose="00000500000000000000" pitchFamily="2" charset="0"/>
                <a:cs typeface="Poppins" panose="00000500000000000000" pitchFamily="2" charset="0"/>
              </a:rPr>
              <a:t>LinearLayout</a:t>
            </a:r>
            <a:endParaRPr lang="en-US" sz="2800" dirty="0">
              <a:solidFill>
                <a:schemeClr val="bg1"/>
              </a:solidFill>
              <a:latin typeface="Poppins" panose="00000500000000000000"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9E8E6555-008B-37D1-48CE-4D2D3FE99455}"/>
              </a:ext>
            </a:extLst>
          </p:cNvPr>
          <p:cNvSpPr/>
          <p:nvPr/>
        </p:nvSpPr>
        <p:spPr>
          <a:xfrm>
            <a:off x="3869635" y="2796209"/>
            <a:ext cx="7487478" cy="33329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9D3CB57-4C76-ABE6-BE79-4F0A96267711}"/>
              </a:ext>
            </a:extLst>
          </p:cNvPr>
          <p:cNvSpPr txBox="1"/>
          <p:nvPr/>
        </p:nvSpPr>
        <p:spPr>
          <a:xfrm>
            <a:off x="4094923" y="3008243"/>
            <a:ext cx="1404730" cy="369332"/>
          </a:xfrm>
          <a:prstGeom prst="rect">
            <a:avLst/>
          </a:prstGeom>
          <a:noFill/>
        </p:spPr>
        <p:txBody>
          <a:bodyPr wrap="square" rtlCol="0">
            <a:spAutoFit/>
          </a:bodyPr>
          <a:lstStyle/>
          <a:p>
            <a:r>
              <a:rPr lang="en-US" dirty="0" err="1">
                <a:solidFill>
                  <a:schemeClr val="bg1"/>
                </a:solidFill>
              </a:rPr>
              <a:t>AndroidView</a:t>
            </a:r>
            <a:endParaRPr lang="en-US" dirty="0">
              <a:solidFill>
                <a:schemeClr val="bg1"/>
              </a:solidFill>
            </a:endParaRPr>
          </a:p>
        </p:txBody>
      </p:sp>
      <p:cxnSp>
        <p:nvCxnSpPr>
          <p:cNvPr id="12" name="Straight Arrow Connector 11">
            <a:extLst>
              <a:ext uri="{FF2B5EF4-FFF2-40B4-BE49-F238E27FC236}">
                <a16:creationId xmlns:a16="http://schemas.microsoft.com/office/drawing/2014/main" id="{14089912-E540-DD84-9457-8E7B08DFDE4C}"/>
              </a:ext>
            </a:extLst>
          </p:cNvPr>
          <p:cNvCxnSpPr>
            <a:stCxn id="6" idx="3"/>
          </p:cNvCxnSpPr>
          <p:nvPr/>
        </p:nvCxnSpPr>
        <p:spPr>
          <a:xfrm>
            <a:off x="5499653" y="3192909"/>
            <a:ext cx="1033669" cy="23609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0BA8D54-0EB8-8214-F96D-9996CA072594}"/>
              </a:ext>
            </a:extLst>
          </p:cNvPr>
          <p:cNvSpPr txBox="1"/>
          <p:nvPr/>
        </p:nvSpPr>
        <p:spPr>
          <a:xfrm>
            <a:off x="6533322" y="3279262"/>
            <a:ext cx="1404730" cy="369332"/>
          </a:xfrm>
          <a:prstGeom prst="rect">
            <a:avLst/>
          </a:prstGeom>
          <a:noFill/>
        </p:spPr>
        <p:txBody>
          <a:bodyPr wrap="square" rtlCol="0">
            <a:spAutoFit/>
          </a:bodyPr>
          <a:lstStyle/>
          <a:p>
            <a:r>
              <a:rPr lang="en-US" dirty="0" err="1">
                <a:solidFill>
                  <a:schemeClr val="bg1"/>
                </a:solidFill>
              </a:rPr>
              <a:t>LinearLayout</a:t>
            </a:r>
            <a:endParaRPr lang="en-US" dirty="0">
              <a:solidFill>
                <a:schemeClr val="bg1"/>
              </a:solidFill>
            </a:endParaRPr>
          </a:p>
        </p:txBody>
      </p:sp>
      <p:cxnSp>
        <p:nvCxnSpPr>
          <p:cNvPr id="14" name="Straight Arrow Connector 13">
            <a:extLst>
              <a:ext uri="{FF2B5EF4-FFF2-40B4-BE49-F238E27FC236}">
                <a16:creationId xmlns:a16="http://schemas.microsoft.com/office/drawing/2014/main" id="{02E423C6-8496-75E7-2FAC-B514F602331F}"/>
              </a:ext>
            </a:extLst>
          </p:cNvPr>
          <p:cNvCxnSpPr>
            <a:cxnSpLocks/>
          </p:cNvCxnSpPr>
          <p:nvPr/>
        </p:nvCxnSpPr>
        <p:spPr>
          <a:xfrm>
            <a:off x="7235687" y="3700661"/>
            <a:ext cx="0" cy="47377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6DCF0AB-EC89-14F7-20DB-CBCFC5072AAD}"/>
              </a:ext>
            </a:extLst>
          </p:cNvPr>
          <p:cNvSpPr txBox="1"/>
          <p:nvPr/>
        </p:nvSpPr>
        <p:spPr>
          <a:xfrm>
            <a:off x="5546035" y="4348949"/>
            <a:ext cx="3379303" cy="369332"/>
          </a:xfrm>
          <a:prstGeom prst="rect">
            <a:avLst/>
          </a:prstGeom>
          <a:noFill/>
        </p:spPr>
        <p:txBody>
          <a:bodyPr wrap="square" rtlCol="0">
            <a:spAutoFit/>
          </a:bodyPr>
          <a:lstStyle/>
          <a:p>
            <a:pPr algn="ctr"/>
            <a:r>
              <a:rPr lang="en-US" dirty="0" err="1">
                <a:solidFill>
                  <a:schemeClr val="bg1"/>
                </a:solidFill>
              </a:rPr>
              <a:t>AgentWeb</a:t>
            </a:r>
            <a:r>
              <a:rPr lang="en-US" dirty="0">
                <a:solidFill>
                  <a:schemeClr val="bg1"/>
                </a:solidFill>
              </a:rPr>
              <a:t> (</a:t>
            </a:r>
            <a:r>
              <a:rPr lang="en-US" dirty="0" err="1">
                <a:solidFill>
                  <a:schemeClr val="bg1"/>
                </a:solidFill>
              </a:rPr>
              <a:t>LayoutParams</a:t>
            </a:r>
            <a:r>
              <a:rPr lang="en-US" dirty="0">
                <a:solidFill>
                  <a:schemeClr val="bg1"/>
                </a:solidFill>
              </a:rPr>
              <a:t>)</a:t>
            </a:r>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120B138F-DB7E-294E-1589-CC52ABFE3A2C}"/>
                  </a:ext>
                </a:extLst>
              </p14:cNvPr>
              <p14:cNvContentPartPr/>
              <p14:nvPr/>
            </p14:nvContentPartPr>
            <p14:xfrm>
              <a:off x="7854485" y="3768642"/>
              <a:ext cx="204120" cy="578160"/>
            </p14:xfrm>
          </p:contentPart>
        </mc:Choice>
        <mc:Fallback xmlns="">
          <p:pic>
            <p:nvPicPr>
              <p:cNvPr id="18" name="Ink 17">
                <a:extLst>
                  <a:ext uri="{FF2B5EF4-FFF2-40B4-BE49-F238E27FC236}">
                    <a16:creationId xmlns:a16="http://schemas.microsoft.com/office/drawing/2014/main" id="{120B138F-DB7E-294E-1589-CC52ABFE3A2C}"/>
                  </a:ext>
                </a:extLst>
              </p:cNvPr>
              <p:cNvPicPr/>
              <p:nvPr/>
            </p:nvPicPr>
            <p:blipFill>
              <a:blip r:embed="rId4"/>
              <a:stretch>
                <a:fillRect/>
              </a:stretch>
            </p:blipFill>
            <p:spPr>
              <a:xfrm>
                <a:off x="7845485" y="3759642"/>
                <a:ext cx="221760" cy="595800"/>
              </a:xfrm>
              <a:prstGeom prst="rect">
                <a:avLst/>
              </a:prstGeom>
            </p:spPr>
          </p:pic>
        </mc:Fallback>
      </mc:AlternateContent>
      <p:grpSp>
        <p:nvGrpSpPr>
          <p:cNvPr id="21" name="Group 20">
            <a:extLst>
              <a:ext uri="{FF2B5EF4-FFF2-40B4-BE49-F238E27FC236}">
                <a16:creationId xmlns:a16="http://schemas.microsoft.com/office/drawing/2014/main" id="{5DDA8DFD-3C1D-79EC-92B5-E301D8AE6016}"/>
              </a:ext>
            </a:extLst>
          </p:cNvPr>
          <p:cNvGrpSpPr/>
          <p:nvPr/>
        </p:nvGrpSpPr>
        <p:grpSpPr>
          <a:xfrm>
            <a:off x="7828540" y="3752530"/>
            <a:ext cx="177840" cy="227160"/>
            <a:chOff x="7828540" y="3752530"/>
            <a:chExt cx="177840" cy="227160"/>
          </a:xfrm>
        </p:grpSpPr>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C3F76D26-2966-4B37-3F7F-CCD6633D6DAB}"/>
                    </a:ext>
                  </a:extLst>
                </p14:cNvPr>
                <p14:cNvContentPartPr/>
                <p14:nvPr/>
              </p14:nvContentPartPr>
              <p14:xfrm>
                <a:off x="7848340" y="3758290"/>
                <a:ext cx="158040" cy="45720"/>
              </p14:xfrm>
            </p:contentPart>
          </mc:Choice>
          <mc:Fallback xmlns="">
            <p:pic>
              <p:nvPicPr>
                <p:cNvPr id="19" name="Ink 18">
                  <a:extLst>
                    <a:ext uri="{FF2B5EF4-FFF2-40B4-BE49-F238E27FC236}">
                      <a16:creationId xmlns:a16="http://schemas.microsoft.com/office/drawing/2014/main" id="{C3F76D26-2966-4B37-3F7F-CCD6633D6DAB}"/>
                    </a:ext>
                  </a:extLst>
                </p:cNvPr>
                <p:cNvPicPr/>
                <p:nvPr/>
              </p:nvPicPr>
              <p:blipFill>
                <a:blip r:embed="rId6"/>
                <a:stretch>
                  <a:fillRect/>
                </a:stretch>
              </p:blipFill>
              <p:spPr>
                <a:xfrm>
                  <a:off x="7839340" y="3749650"/>
                  <a:ext cx="1756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688945B5-E4F3-9038-BE73-544301A46059}"/>
                    </a:ext>
                  </a:extLst>
                </p14:cNvPr>
                <p14:cNvContentPartPr/>
                <p14:nvPr/>
              </p14:nvContentPartPr>
              <p14:xfrm>
                <a:off x="7828540" y="3752530"/>
                <a:ext cx="66240" cy="227160"/>
              </p14:xfrm>
            </p:contentPart>
          </mc:Choice>
          <mc:Fallback xmlns="">
            <p:pic>
              <p:nvPicPr>
                <p:cNvPr id="20" name="Ink 19">
                  <a:extLst>
                    <a:ext uri="{FF2B5EF4-FFF2-40B4-BE49-F238E27FC236}">
                      <a16:creationId xmlns:a16="http://schemas.microsoft.com/office/drawing/2014/main" id="{688945B5-E4F3-9038-BE73-544301A46059}"/>
                    </a:ext>
                  </a:extLst>
                </p:cNvPr>
                <p:cNvPicPr/>
                <p:nvPr/>
              </p:nvPicPr>
              <p:blipFill>
                <a:blip r:embed="rId8"/>
                <a:stretch>
                  <a:fillRect/>
                </a:stretch>
              </p:blipFill>
              <p:spPr>
                <a:xfrm>
                  <a:off x="7819900" y="3743530"/>
                  <a:ext cx="83880" cy="244800"/>
                </a:xfrm>
                <a:prstGeom prst="rect">
                  <a:avLst/>
                </a:prstGeom>
              </p:spPr>
            </p:pic>
          </mc:Fallback>
        </mc:AlternateContent>
      </p:grpSp>
    </p:spTree>
    <p:extLst>
      <p:ext uri="{BB962C8B-B14F-4D97-AF65-F5344CB8AC3E}">
        <p14:creationId xmlns:p14="http://schemas.microsoft.com/office/powerpoint/2010/main" val="4063217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9642BC-641A-C36A-DA05-8CE4A8215026}"/>
              </a:ext>
            </a:extLst>
          </p:cNvPr>
          <p:cNvSpPr txBox="1"/>
          <p:nvPr/>
        </p:nvSpPr>
        <p:spPr>
          <a:xfrm>
            <a:off x="384313" y="649357"/>
            <a:ext cx="6162261" cy="707886"/>
          </a:xfrm>
          <a:prstGeom prst="rect">
            <a:avLst/>
          </a:prstGeom>
          <a:noFill/>
        </p:spPr>
        <p:txBody>
          <a:bodyPr wrap="square" rtlCol="0">
            <a:spAutoFit/>
          </a:bodyPr>
          <a:lstStyle/>
          <a:p>
            <a:r>
              <a:rPr lang="en-US" sz="4000" dirty="0">
                <a:solidFill>
                  <a:schemeClr val="bg1"/>
                </a:solidFill>
                <a:latin typeface="Quicksand" panose="00000500000000000000" pitchFamily="2" charset="0"/>
              </a:rPr>
              <a:t>Bookmark Screen</a:t>
            </a:r>
          </a:p>
        </p:txBody>
      </p:sp>
      <p:pic>
        <p:nvPicPr>
          <p:cNvPr id="6" name="Picture 5">
            <a:extLst>
              <a:ext uri="{FF2B5EF4-FFF2-40B4-BE49-F238E27FC236}">
                <a16:creationId xmlns:a16="http://schemas.microsoft.com/office/drawing/2014/main" id="{DB53CD1C-8BE3-4DFB-1DBA-D433045832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53727" y="993913"/>
            <a:ext cx="2795380" cy="4969564"/>
          </a:xfrm>
          <a:prstGeom prst="rect">
            <a:avLst/>
          </a:prstGeom>
        </p:spPr>
      </p:pic>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2814" y="649357"/>
            <a:ext cx="2497205" cy="5549346"/>
          </a:xfrm>
          <a:prstGeom prst="rect">
            <a:avLst/>
          </a:prstGeom>
        </p:spPr>
      </p:pic>
    </p:spTree>
    <p:extLst>
      <p:ext uri="{BB962C8B-B14F-4D97-AF65-F5344CB8AC3E}">
        <p14:creationId xmlns:p14="http://schemas.microsoft.com/office/powerpoint/2010/main" val="129690955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xit" presetSubtype="8" fill="hold"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5911" y="303005"/>
            <a:ext cx="2813394" cy="6251989"/>
          </a:xfrm>
          <a:prstGeom prst="rect">
            <a:avLst/>
          </a:prstGeom>
        </p:spPr>
      </p:pic>
      <p:sp>
        <p:nvSpPr>
          <p:cNvPr id="2" name="TextBox 1">
            <a:extLst>
              <a:ext uri="{FF2B5EF4-FFF2-40B4-BE49-F238E27FC236}">
                <a16:creationId xmlns:a16="http://schemas.microsoft.com/office/drawing/2014/main" id="{2115F164-8FE1-420E-96C1-6356A47151F7}"/>
              </a:ext>
            </a:extLst>
          </p:cNvPr>
          <p:cNvSpPr txBox="1"/>
          <p:nvPr/>
        </p:nvSpPr>
        <p:spPr>
          <a:xfrm>
            <a:off x="3763616" y="728869"/>
            <a:ext cx="7835970" cy="1569660"/>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What have changed:</a:t>
            </a:r>
          </a:p>
          <a:p>
            <a:endParaRPr lang="en-US" sz="2800" dirty="0">
              <a:solidFill>
                <a:schemeClr val="bg1"/>
              </a:solidFill>
              <a:latin typeface="Poppins" panose="00000500000000000000" pitchFamily="2" charset="0"/>
              <a:cs typeface="Poppins" panose="00000500000000000000" pitchFamily="2" charset="0"/>
            </a:endParaRP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Changing </a:t>
            </a:r>
            <a:r>
              <a:rPr lang="en-US" sz="2000" dirty="0" err="1">
                <a:solidFill>
                  <a:schemeClr val="bg1"/>
                </a:solidFill>
                <a:latin typeface="Poppins" panose="00000500000000000000" pitchFamily="2" charset="0"/>
                <a:cs typeface="Poppins" panose="00000500000000000000" pitchFamily="2" charset="0"/>
              </a:rPr>
              <a:t>behaviour</a:t>
            </a:r>
            <a:r>
              <a:rPr lang="en-US" sz="2000" dirty="0">
                <a:solidFill>
                  <a:schemeClr val="bg1"/>
                </a:solidFill>
                <a:latin typeface="Poppins" panose="00000500000000000000" pitchFamily="2" charset="0"/>
                <a:cs typeface="Poppins" panose="00000500000000000000" pitchFamily="2" charset="0"/>
              </a:rPr>
              <a:t> of deleting bookmark, instead of clicking trash button, we changed it into swipe to delete</a:t>
            </a:r>
          </a:p>
        </p:txBody>
      </p:sp>
    </p:spTree>
    <p:extLst>
      <p:ext uri="{BB962C8B-B14F-4D97-AF65-F5344CB8AC3E}">
        <p14:creationId xmlns:p14="http://schemas.microsoft.com/office/powerpoint/2010/main" val="4251489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1C4271-28B1-F229-483E-E7766491CD24}"/>
              </a:ext>
            </a:extLst>
          </p:cNvPr>
          <p:cNvSpPr txBox="1"/>
          <p:nvPr/>
        </p:nvSpPr>
        <p:spPr>
          <a:xfrm>
            <a:off x="384313" y="649357"/>
            <a:ext cx="6162261" cy="707886"/>
          </a:xfrm>
          <a:prstGeom prst="rect">
            <a:avLst/>
          </a:prstGeom>
          <a:noFill/>
        </p:spPr>
        <p:txBody>
          <a:bodyPr wrap="square" rtlCol="0">
            <a:spAutoFit/>
          </a:bodyPr>
          <a:lstStyle/>
          <a:p>
            <a:r>
              <a:rPr lang="en-US" sz="4000" dirty="0">
                <a:solidFill>
                  <a:schemeClr val="bg1"/>
                </a:solidFill>
                <a:latin typeface="Quicksand" panose="00000500000000000000" pitchFamily="2" charset="0"/>
              </a:rPr>
              <a:t>Introduction</a:t>
            </a:r>
          </a:p>
        </p:txBody>
      </p:sp>
      <p:sp>
        <p:nvSpPr>
          <p:cNvPr id="7" name="TextBox 6">
            <a:extLst>
              <a:ext uri="{FF2B5EF4-FFF2-40B4-BE49-F238E27FC236}">
                <a16:creationId xmlns:a16="http://schemas.microsoft.com/office/drawing/2014/main" id="{E28D1213-5D2C-5723-7839-C4FFEB0E8AD2}"/>
              </a:ext>
            </a:extLst>
          </p:cNvPr>
          <p:cNvSpPr txBox="1"/>
          <p:nvPr/>
        </p:nvSpPr>
        <p:spPr>
          <a:xfrm>
            <a:off x="384313" y="1908313"/>
            <a:ext cx="10151165" cy="830997"/>
          </a:xfrm>
          <a:prstGeom prst="rect">
            <a:avLst/>
          </a:prstGeom>
          <a:noFill/>
        </p:spPr>
        <p:txBody>
          <a:bodyPr wrap="square" rtlCol="0">
            <a:spAutoFit/>
          </a:bodyPr>
          <a:lstStyle/>
          <a:p>
            <a:r>
              <a:rPr lang="en-US" sz="2400" dirty="0" err="1">
                <a:solidFill>
                  <a:schemeClr val="bg1"/>
                </a:solidFill>
                <a:latin typeface="Poppins" panose="00000500000000000000" pitchFamily="2" charset="0"/>
                <a:cs typeface="Poppins" panose="00000500000000000000" pitchFamily="2" charset="0"/>
              </a:rPr>
              <a:t>MyQoran</a:t>
            </a:r>
            <a:r>
              <a:rPr lang="en-US" sz="2400" dirty="0">
                <a:solidFill>
                  <a:schemeClr val="bg1"/>
                </a:solidFill>
                <a:latin typeface="Poppins" panose="00000500000000000000" pitchFamily="2" charset="0"/>
                <a:cs typeface="Poppins" panose="00000500000000000000" pitchFamily="2" charset="0"/>
              </a:rPr>
              <a:t> is a </a:t>
            </a:r>
            <a:r>
              <a:rPr lang="en-US" sz="2400" dirty="0" err="1">
                <a:solidFill>
                  <a:schemeClr val="bg1"/>
                </a:solidFill>
                <a:latin typeface="Poppins" panose="00000500000000000000" pitchFamily="2" charset="0"/>
                <a:cs typeface="Poppins" panose="00000500000000000000" pitchFamily="2" charset="0"/>
              </a:rPr>
              <a:t>Qoran</a:t>
            </a:r>
            <a:r>
              <a:rPr lang="en-US" sz="2400" dirty="0">
                <a:solidFill>
                  <a:schemeClr val="bg1"/>
                </a:solidFill>
                <a:latin typeface="Poppins" panose="00000500000000000000" pitchFamily="2" charset="0"/>
                <a:cs typeface="Poppins" panose="00000500000000000000" pitchFamily="2" charset="0"/>
              </a:rPr>
              <a:t> app that made by RMA Projects to help users read and recite </a:t>
            </a:r>
            <a:r>
              <a:rPr lang="en-US" sz="2400" dirty="0" err="1">
                <a:solidFill>
                  <a:schemeClr val="bg1"/>
                </a:solidFill>
                <a:latin typeface="Poppins" panose="00000500000000000000" pitchFamily="2" charset="0"/>
                <a:cs typeface="Poppins" panose="00000500000000000000" pitchFamily="2" charset="0"/>
              </a:rPr>
              <a:t>Qoran</a:t>
            </a:r>
            <a:r>
              <a:rPr lang="en-US" sz="2400" dirty="0">
                <a:solidFill>
                  <a:schemeClr val="bg1"/>
                </a:solidFill>
                <a:latin typeface="Poppins" panose="00000500000000000000" pitchFamily="2" charset="0"/>
                <a:cs typeface="Poppins" panose="00000500000000000000" pitchFamily="2" charset="0"/>
              </a:rPr>
              <a:t> correctly, </a:t>
            </a:r>
            <a:r>
              <a:rPr lang="en-US" sz="2400" dirty="0" err="1">
                <a:solidFill>
                  <a:schemeClr val="bg1"/>
                </a:solidFill>
                <a:latin typeface="Poppins" panose="00000500000000000000" pitchFamily="2" charset="0"/>
                <a:cs typeface="Poppins" panose="00000500000000000000" pitchFamily="2" charset="0"/>
              </a:rPr>
              <a:t>insya</a:t>
            </a:r>
            <a:r>
              <a:rPr lang="en-US" sz="2400" dirty="0">
                <a:solidFill>
                  <a:schemeClr val="bg1"/>
                </a:solidFill>
                <a:latin typeface="Poppins" panose="00000500000000000000" pitchFamily="2" charset="0"/>
                <a:cs typeface="Poppins" panose="00000500000000000000" pitchFamily="2" charset="0"/>
              </a:rPr>
              <a:t> </a:t>
            </a:r>
            <a:r>
              <a:rPr lang="en-US" sz="2400" dirty="0" err="1">
                <a:solidFill>
                  <a:schemeClr val="bg1"/>
                </a:solidFill>
                <a:latin typeface="Poppins" panose="00000500000000000000" pitchFamily="2" charset="0"/>
                <a:cs typeface="Poppins" panose="00000500000000000000" pitchFamily="2" charset="0"/>
              </a:rPr>
              <a:t>Alloh</a:t>
            </a:r>
            <a:r>
              <a:rPr lang="en-US" sz="2400" dirty="0">
                <a:solidFill>
                  <a:schemeClr val="bg1"/>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407637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83263" y="633335"/>
            <a:ext cx="3939830" cy="8755181"/>
          </a:xfrm>
          <a:prstGeom prst="rect">
            <a:avLst/>
          </a:prstGeom>
        </p:spPr>
      </p:pic>
      <p:pic>
        <p:nvPicPr>
          <p:cNvPr id="3" name="Picture 2">
            <a:extLst>
              <a:ext uri="{FF2B5EF4-FFF2-40B4-BE49-F238E27FC236}">
                <a16:creationId xmlns:a16="http://schemas.microsoft.com/office/drawing/2014/main" id="{5D976CB3-AD28-826C-0F5B-CCB922F1B999}"/>
              </a:ext>
            </a:extLst>
          </p:cNvPr>
          <p:cNvPicPr>
            <a:picLocks noChangeAspect="1"/>
          </p:cNvPicPr>
          <p:nvPr/>
        </p:nvPicPr>
        <p:blipFill rotWithShape="1">
          <a:blip r:embed="rId4">
            <a:extLst>
              <a:ext uri="{28A0092B-C50C-407E-A947-70E740481C1C}">
                <a14:useLocalDpi xmlns:a14="http://schemas.microsoft.com/office/drawing/2010/main" val="0"/>
              </a:ext>
            </a:extLst>
          </a:blip>
          <a:srcRect t="11783" b="71693"/>
          <a:stretch/>
        </p:blipFill>
        <p:spPr>
          <a:xfrm>
            <a:off x="283263" y="1665027"/>
            <a:ext cx="3939830" cy="1446663"/>
          </a:xfrm>
          <a:prstGeom prst="rect">
            <a:avLst/>
          </a:prstGeom>
        </p:spPr>
      </p:pic>
      <p:sp>
        <p:nvSpPr>
          <p:cNvPr id="5" name="Rectangle 4">
            <a:extLst>
              <a:ext uri="{FF2B5EF4-FFF2-40B4-BE49-F238E27FC236}">
                <a16:creationId xmlns:a16="http://schemas.microsoft.com/office/drawing/2014/main" id="{F8326853-A835-D011-6ABC-7BCDE4FE284F}"/>
              </a:ext>
            </a:extLst>
          </p:cNvPr>
          <p:cNvSpPr/>
          <p:nvPr/>
        </p:nvSpPr>
        <p:spPr>
          <a:xfrm>
            <a:off x="283263" y="1654346"/>
            <a:ext cx="3939830" cy="1457344"/>
          </a:xfrm>
          <a:prstGeom prst="rect">
            <a:avLst/>
          </a:prstGeom>
          <a:solidFill>
            <a:srgbClr val="ACA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3213EF-5E5C-570E-819D-9F1FDF9E3C86}"/>
              </a:ext>
            </a:extLst>
          </p:cNvPr>
          <p:cNvPicPr>
            <a:picLocks noChangeAspect="1"/>
          </p:cNvPicPr>
          <p:nvPr/>
        </p:nvPicPr>
        <p:blipFill rotWithShape="1">
          <a:blip r:embed="rId4">
            <a:extLst>
              <a:ext uri="{28A0092B-C50C-407E-A947-70E740481C1C}">
                <a14:useLocalDpi xmlns:a14="http://schemas.microsoft.com/office/drawing/2010/main" val="0"/>
              </a:ext>
            </a:extLst>
          </a:blip>
          <a:srcRect t="11783" b="71693"/>
          <a:stretch/>
        </p:blipFill>
        <p:spPr>
          <a:xfrm>
            <a:off x="283263" y="1654346"/>
            <a:ext cx="3939830" cy="1446663"/>
          </a:xfrm>
          <a:prstGeom prst="rect">
            <a:avLst/>
          </a:prstGeom>
        </p:spPr>
      </p:pic>
      <p:sp>
        <p:nvSpPr>
          <p:cNvPr id="7" name="TextBox 6">
            <a:extLst>
              <a:ext uri="{FF2B5EF4-FFF2-40B4-BE49-F238E27FC236}">
                <a16:creationId xmlns:a16="http://schemas.microsoft.com/office/drawing/2014/main" id="{CFA49EC8-8393-22DE-B9E4-A9D1D7BE7EEB}"/>
              </a:ext>
            </a:extLst>
          </p:cNvPr>
          <p:cNvSpPr txBox="1"/>
          <p:nvPr/>
        </p:nvSpPr>
        <p:spPr>
          <a:xfrm>
            <a:off x="4743942" y="751344"/>
            <a:ext cx="6449934" cy="2677656"/>
          </a:xfrm>
          <a:prstGeom prst="rect">
            <a:avLst/>
          </a:prstGeom>
          <a:noFill/>
        </p:spPr>
        <p:txBody>
          <a:bodyPr wrap="square" rtlCol="0">
            <a:spAutoFit/>
          </a:bodyPr>
          <a:lstStyle/>
          <a:p>
            <a:r>
              <a:rPr lang="en-US" sz="2400" dirty="0">
                <a:solidFill>
                  <a:schemeClr val="bg1"/>
                </a:solidFill>
                <a:latin typeface="Poppins" panose="00000500000000000000" pitchFamily="2" charset="0"/>
                <a:cs typeface="Poppins" panose="00000500000000000000" pitchFamily="2" charset="0"/>
              </a:rPr>
              <a:t>Because many users had a bad experience with one-click delete on previous non-compose app, so we changed the </a:t>
            </a:r>
            <a:r>
              <a:rPr lang="en-US" sz="2400" dirty="0" err="1">
                <a:solidFill>
                  <a:schemeClr val="bg1"/>
                </a:solidFill>
                <a:latin typeface="Poppins" panose="00000500000000000000" pitchFamily="2" charset="0"/>
                <a:cs typeface="Poppins" panose="00000500000000000000" pitchFamily="2" charset="0"/>
              </a:rPr>
              <a:t>behaviour</a:t>
            </a:r>
            <a:r>
              <a:rPr lang="en-US" sz="2400" dirty="0">
                <a:solidFill>
                  <a:schemeClr val="bg1"/>
                </a:solidFill>
                <a:latin typeface="Poppins" panose="00000500000000000000" pitchFamily="2" charset="0"/>
                <a:cs typeface="Poppins" panose="00000500000000000000" pitchFamily="2" charset="0"/>
              </a:rPr>
              <a:t>.</a:t>
            </a:r>
          </a:p>
          <a:p>
            <a:endParaRPr lang="en-US" sz="2400" dirty="0">
              <a:solidFill>
                <a:schemeClr val="bg1"/>
              </a:solidFill>
              <a:latin typeface="Poppins" panose="00000500000000000000" pitchFamily="2" charset="0"/>
              <a:cs typeface="Poppins" panose="00000500000000000000" pitchFamily="2" charset="0"/>
            </a:endParaRPr>
          </a:p>
          <a:p>
            <a:r>
              <a:rPr lang="en-US" sz="2400" dirty="0">
                <a:solidFill>
                  <a:schemeClr val="bg1"/>
                </a:solidFill>
                <a:latin typeface="Poppins" panose="00000500000000000000" pitchFamily="2" charset="0"/>
                <a:cs typeface="Poppins" panose="00000500000000000000" pitchFamily="2" charset="0"/>
              </a:rPr>
              <a:t>Users can now delete the Bookmark by easily swipe it into the left.</a:t>
            </a:r>
          </a:p>
        </p:txBody>
      </p:sp>
    </p:spTree>
    <p:extLst>
      <p:ext uri="{BB962C8B-B14F-4D97-AF65-F5344CB8AC3E}">
        <p14:creationId xmlns:p14="http://schemas.microsoft.com/office/powerpoint/2010/main" val="1157004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repeatCount="indefinite" accel="26000" decel="74000" fill="hold" nodeType="withEffect">
                                  <p:stCondLst>
                                    <p:cond delay="0"/>
                                  </p:stCondLst>
                                  <p:childTnLst>
                                    <p:anim calcmode="lin" valueType="num">
                                      <p:cBhvr additive="base">
                                        <p:cTn id="6" dur="2000"/>
                                        <p:tgtEl>
                                          <p:spTgt spid="4"/>
                                        </p:tgtEl>
                                        <p:attrNameLst>
                                          <p:attrName>ppt_x</p:attrName>
                                        </p:attrNameLst>
                                      </p:cBhvr>
                                      <p:tavLst>
                                        <p:tav tm="0">
                                          <p:val>
                                            <p:strVal val="ppt_x"/>
                                          </p:val>
                                        </p:tav>
                                        <p:tav tm="100000">
                                          <p:val>
                                            <p:strVal val="0-ppt_w/2"/>
                                          </p:val>
                                        </p:tav>
                                      </p:tavLst>
                                    </p:anim>
                                    <p:anim calcmode="lin" valueType="num">
                                      <p:cBhvr additive="base">
                                        <p:cTn id="7" dur="2000"/>
                                        <p:tgtEl>
                                          <p:spTgt spid="4"/>
                                        </p:tgtEl>
                                        <p:attrNameLst>
                                          <p:attrName>ppt_y</p:attrName>
                                        </p:attrNameLst>
                                      </p:cBhvr>
                                      <p:tavLst>
                                        <p:tav tm="0">
                                          <p:val>
                                            <p:strVal val="ppt_y"/>
                                          </p:val>
                                        </p:tav>
                                        <p:tav tm="100000">
                                          <p:val>
                                            <p:strVal val="ppt_y"/>
                                          </p:val>
                                        </p:tav>
                                      </p:tavLst>
                                    </p:anim>
                                    <p:set>
                                      <p:cBhvr>
                                        <p:cTn id="8"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0810EDD-080E-86C0-A3DB-417C7750E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775" y="587880"/>
            <a:ext cx="3626130" cy="8058067"/>
          </a:xfrm>
          <a:prstGeom prst="rect">
            <a:avLst/>
          </a:prstGeom>
        </p:spPr>
      </p:pic>
      <p:sp>
        <p:nvSpPr>
          <p:cNvPr id="11" name="TextBox 10">
            <a:extLst>
              <a:ext uri="{FF2B5EF4-FFF2-40B4-BE49-F238E27FC236}">
                <a16:creationId xmlns:a16="http://schemas.microsoft.com/office/drawing/2014/main" id="{81E138FC-2345-A79E-DAAA-4C68E59C9411}"/>
              </a:ext>
            </a:extLst>
          </p:cNvPr>
          <p:cNvSpPr txBox="1"/>
          <p:nvPr/>
        </p:nvSpPr>
        <p:spPr>
          <a:xfrm>
            <a:off x="4483895" y="587880"/>
            <a:ext cx="7438404" cy="1200329"/>
          </a:xfrm>
          <a:prstGeom prst="rect">
            <a:avLst/>
          </a:prstGeom>
          <a:noFill/>
        </p:spPr>
        <p:txBody>
          <a:bodyPr wrap="square" rtlCol="0">
            <a:spAutoFit/>
          </a:bodyPr>
          <a:lstStyle/>
          <a:p>
            <a:r>
              <a:rPr lang="en-US" sz="2400" dirty="0">
                <a:solidFill>
                  <a:schemeClr val="bg1"/>
                </a:solidFill>
                <a:latin typeface="Poppins" panose="00000500000000000000" pitchFamily="2" charset="0"/>
                <a:cs typeface="Poppins" panose="00000500000000000000" pitchFamily="2" charset="0"/>
              </a:rPr>
              <a:t>We can achieve this by wrapping </a:t>
            </a:r>
            <a:r>
              <a:rPr lang="en-US" sz="2400" dirty="0" err="1">
                <a:solidFill>
                  <a:schemeClr val="bg1"/>
                </a:solidFill>
                <a:latin typeface="Poppins" panose="00000500000000000000" pitchFamily="2" charset="0"/>
                <a:cs typeface="Poppins" panose="00000500000000000000" pitchFamily="2" charset="0"/>
              </a:rPr>
              <a:t>SwipeToDismiss</a:t>
            </a:r>
            <a:r>
              <a:rPr lang="en-US" sz="2400" dirty="0">
                <a:solidFill>
                  <a:schemeClr val="bg1"/>
                </a:solidFill>
                <a:latin typeface="Poppins" panose="00000500000000000000" pitchFamily="2" charset="0"/>
                <a:cs typeface="Poppins" panose="00000500000000000000" pitchFamily="2" charset="0"/>
              </a:rPr>
              <a:t> component into our items in </a:t>
            </a:r>
            <a:r>
              <a:rPr lang="en-US" sz="2400" dirty="0" err="1">
                <a:solidFill>
                  <a:schemeClr val="bg1"/>
                </a:solidFill>
                <a:latin typeface="Poppins" panose="00000500000000000000" pitchFamily="2" charset="0"/>
                <a:cs typeface="Poppins" panose="00000500000000000000" pitchFamily="2" charset="0"/>
              </a:rPr>
              <a:t>LazyColumn</a:t>
            </a:r>
            <a:endParaRPr lang="en-US" sz="2400" dirty="0">
              <a:solidFill>
                <a:schemeClr val="bg1"/>
              </a:solidFill>
              <a:latin typeface="Poppins" panose="00000500000000000000" pitchFamily="2" charset="0"/>
              <a:cs typeface="Poppins" panose="00000500000000000000" pitchFamily="2" charset="0"/>
            </a:endParaRPr>
          </a:p>
        </p:txBody>
      </p:sp>
      <p:sp>
        <p:nvSpPr>
          <p:cNvPr id="12" name="Rectangle: Rounded Corners 11">
            <a:extLst>
              <a:ext uri="{FF2B5EF4-FFF2-40B4-BE49-F238E27FC236}">
                <a16:creationId xmlns:a16="http://schemas.microsoft.com/office/drawing/2014/main" id="{5CD8E0CD-2A56-01FA-6B10-8E2494E4230E}"/>
              </a:ext>
            </a:extLst>
          </p:cNvPr>
          <p:cNvSpPr/>
          <p:nvPr/>
        </p:nvSpPr>
        <p:spPr>
          <a:xfrm>
            <a:off x="4459358" y="2279375"/>
            <a:ext cx="7487478" cy="33329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6D32C3F-A5EA-E473-207D-8C853534B844}"/>
              </a:ext>
            </a:extLst>
          </p:cNvPr>
          <p:cNvSpPr txBox="1"/>
          <p:nvPr/>
        </p:nvSpPr>
        <p:spPr>
          <a:xfrm>
            <a:off x="4691270" y="2650434"/>
            <a:ext cx="1404730" cy="369332"/>
          </a:xfrm>
          <a:prstGeom prst="rect">
            <a:avLst/>
          </a:prstGeom>
          <a:noFill/>
        </p:spPr>
        <p:txBody>
          <a:bodyPr wrap="square" rtlCol="0">
            <a:spAutoFit/>
          </a:bodyPr>
          <a:lstStyle/>
          <a:p>
            <a:r>
              <a:rPr lang="en-US" dirty="0" err="1">
                <a:solidFill>
                  <a:schemeClr val="bg1"/>
                </a:solidFill>
              </a:rPr>
              <a:t>LazyColumn</a:t>
            </a:r>
            <a:endParaRPr lang="en-US" dirty="0">
              <a:solidFill>
                <a:schemeClr val="bg1"/>
              </a:solidFill>
            </a:endParaRPr>
          </a:p>
        </p:txBody>
      </p:sp>
      <p:cxnSp>
        <p:nvCxnSpPr>
          <p:cNvPr id="14" name="Straight Arrow Connector 13">
            <a:extLst>
              <a:ext uri="{FF2B5EF4-FFF2-40B4-BE49-F238E27FC236}">
                <a16:creationId xmlns:a16="http://schemas.microsoft.com/office/drawing/2014/main" id="{3EE5EB89-C811-2545-E2A0-76A6B8764516}"/>
              </a:ext>
            </a:extLst>
          </p:cNvPr>
          <p:cNvCxnSpPr>
            <a:cxnSpLocks/>
          </p:cNvCxnSpPr>
          <p:nvPr/>
        </p:nvCxnSpPr>
        <p:spPr>
          <a:xfrm>
            <a:off x="6042991" y="2835100"/>
            <a:ext cx="821635" cy="18466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18FA1E6-87D3-7E8C-B2DB-FC3C966B8F46}"/>
              </a:ext>
            </a:extLst>
          </p:cNvPr>
          <p:cNvSpPr txBox="1"/>
          <p:nvPr/>
        </p:nvSpPr>
        <p:spPr>
          <a:xfrm>
            <a:off x="6877877" y="2927433"/>
            <a:ext cx="1736035" cy="369332"/>
          </a:xfrm>
          <a:prstGeom prst="rect">
            <a:avLst/>
          </a:prstGeom>
          <a:noFill/>
        </p:spPr>
        <p:txBody>
          <a:bodyPr wrap="square" rtlCol="0">
            <a:spAutoFit/>
          </a:bodyPr>
          <a:lstStyle/>
          <a:p>
            <a:r>
              <a:rPr lang="en-US" dirty="0" err="1">
                <a:solidFill>
                  <a:schemeClr val="bg1"/>
                </a:solidFill>
              </a:rPr>
              <a:t>SwipeToDismiss</a:t>
            </a:r>
            <a:endParaRPr lang="en-US" dirty="0">
              <a:solidFill>
                <a:schemeClr val="bg1"/>
              </a:solidFill>
            </a:endParaRPr>
          </a:p>
        </p:txBody>
      </p:sp>
      <p:cxnSp>
        <p:nvCxnSpPr>
          <p:cNvPr id="18" name="Straight Arrow Connector 17">
            <a:extLst>
              <a:ext uri="{FF2B5EF4-FFF2-40B4-BE49-F238E27FC236}">
                <a16:creationId xmlns:a16="http://schemas.microsoft.com/office/drawing/2014/main" id="{D178B97C-81B1-921A-9B44-A8F30E78760D}"/>
              </a:ext>
            </a:extLst>
          </p:cNvPr>
          <p:cNvCxnSpPr>
            <a:cxnSpLocks/>
          </p:cNvCxnSpPr>
          <p:nvPr/>
        </p:nvCxnSpPr>
        <p:spPr>
          <a:xfrm>
            <a:off x="7745894" y="3376570"/>
            <a:ext cx="0" cy="56825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23688D2-DDBE-E7A5-D8F1-89A5C3A3788B}"/>
              </a:ext>
            </a:extLst>
          </p:cNvPr>
          <p:cNvSpPr txBox="1"/>
          <p:nvPr/>
        </p:nvSpPr>
        <p:spPr>
          <a:xfrm>
            <a:off x="6864626" y="4066657"/>
            <a:ext cx="1736035" cy="369332"/>
          </a:xfrm>
          <a:prstGeom prst="rect">
            <a:avLst/>
          </a:prstGeom>
          <a:noFill/>
        </p:spPr>
        <p:txBody>
          <a:bodyPr wrap="square" rtlCol="0">
            <a:spAutoFit/>
          </a:bodyPr>
          <a:lstStyle/>
          <a:p>
            <a:r>
              <a:rPr lang="en-US" dirty="0" err="1">
                <a:solidFill>
                  <a:schemeClr val="bg1"/>
                </a:solidFill>
              </a:rPr>
              <a:t>BookmarkCard</a:t>
            </a:r>
            <a:endParaRPr lang="en-US" dirty="0">
              <a:solidFill>
                <a:schemeClr val="bg1"/>
              </a:solidFill>
            </a:endParaRPr>
          </a:p>
        </p:txBody>
      </p:sp>
    </p:spTree>
    <p:extLst>
      <p:ext uri="{BB962C8B-B14F-4D97-AF65-F5344CB8AC3E}">
        <p14:creationId xmlns:p14="http://schemas.microsoft.com/office/powerpoint/2010/main" val="105793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9642BC-641A-C36A-DA05-8CE4A8215026}"/>
              </a:ext>
            </a:extLst>
          </p:cNvPr>
          <p:cNvSpPr txBox="1"/>
          <p:nvPr/>
        </p:nvSpPr>
        <p:spPr>
          <a:xfrm>
            <a:off x="384313" y="649357"/>
            <a:ext cx="6162261" cy="707886"/>
          </a:xfrm>
          <a:prstGeom prst="rect">
            <a:avLst/>
          </a:prstGeom>
          <a:noFill/>
        </p:spPr>
        <p:txBody>
          <a:bodyPr wrap="square" rtlCol="0">
            <a:spAutoFit/>
          </a:bodyPr>
          <a:lstStyle/>
          <a:p>
            <a:r>
              <a:rPr lang="en-US" sz="4000" dirty="0">
                <a:solidFill>
                  <a:schemeClr val="bg1"/>
                </a:solidFill>
                <a:latin typeface="Quicksand" panose="00000500000000000000" pitchFamily="2" charset="0"/>
              </a:rPr>
              <a:t>Search Surah Screen</a:t>
            </a:r>
          </a:p>
        </p:txBody>
      </p:sp>
      <p:pic>
        <p:nvPicPr>
          <p:cNvPr id="6" name="Picture 5">
            <a:extLst>
              <a:ext uri="{FF2B5EF4-FFF2-40B4-BE49-F238E27FC236}">
                <a16:creationId xmlns:a16="http://schemas.microsoft.com/office/drawing/2014/main" id="{DB53CD1C-8BE3-4DFB-1DBA-D433045832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53727" y="993913"/>
            <a:ext cx="2795379" cy="4969564"/>
          </a:xfrm>
          <a:prstGeom prst="rect">
            <a:avLst/>
          </a:prstGeom>
        </p:spPr>
      </p:pic>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2814" y="649358"/>
            <a:ext cx="2497205" cy="5549344"/>
          </a:xfrm>
          <a:prstGeom prst="rect">
            <a:avLst/>
          </a:prstGeom>
        </p:spPr>
      </p:pic>
    </p:spTree>
    <p:extLst>
      <p:ext uri="{BB962C8B-B14F-4D97-AF65-F5344CB8AC3E}">
        <p14:creationId xmlns:p14="http://schemas.microsoft.com/office/powerpoint/2010/main" val="203802137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2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396" y="155759"/>
            <a:ext cx="2945917" cy="6546482"/>
          </a:xfrm>
          <a:prstGeom prst="rect">
            <a:avLst/>
          </a:prstGeom>
        </p:spPr>
      </p:pic>
      <p:sp>
        <p:nvSpPr>
          <p:cNvPr id="2" name="TextBox 1">
            <a:extLst>
              <a:ext uri="{FF2B5EF4-FFF2-40B4-BE49-F238E27FC236}">
                <a16:creationId xmlns:a16="http://schemas.microsoft.com/office/drawing/2014/main" id="{9ABED3BB-1609-31D0-ACDC-56BCD543988B}"/>
              </a:ext>
            </a:extLst>
          </p:cNvPr>
          <p:cNvSpPr txBox="1"/>
          <p:nvPr/>
        </p:nvSpPr>
        <p:spPr>
          <a:xfrm>
            <a:off x="3763616" y="728869"/>
            <a:ext cx="7835970" cy="2739211"/>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What have changed:</a:t>
            </a:r>
          </a:p>
          <a:p>
            <a:endParaRPr lang="en-US" sz="2800" dirty="0">
              <a:solidFill>
                <a:schemeClr val="bg1"/>
              </a:solidFill>
              <a:latin typeface="Poppins" panose="00000500000000000000" pitchFamily="2" charset="0"/>
              <a:cs typeface="Poppins" panose="00000500000000000000" pitchFamily="2" charset="0"/>
            </a:endParaRP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Redesign</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Now surahs are wrapped inside cards.</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Moved the </a:t>
            </a:r>
            <a:r>
              <a:rPr lang="en-US" sz="2000" dirty="0" err="1">
                <a:solidFill>
                  <a:schemeClr val="bg1"/>
                </a:solidFill>
                <a:latin typeface="Poppins" panose="00000500000000000000" pitchFamily="2" charset="0"/>
                <a:cs typeface="Poppins" panose="00000500000000000000" pitchFamily="2" charset="0"/>
              </a:rPr>
              <a:t>searchbox</a:t>
            </a:r>
            <a:r>
              <a:rPr lang="en-US" sz="2000" dirty="0">
                <a:solidFill>
                  <a:schemeClr val="bg1"/>
                </a:solidFill>
                <a:latin typeface="Poppins" panose="00000500000000000000" pitchFamily="2" charset="0"/>
                <a:cs typeface="Poppins" panose="00000500000000000000" pitchFamily="2" charset="0"/>
              </a:rPr>
              <a:t> in the middle of screen for readability</a:t>
            </a:r>
          </a:p>
          <a:p>
            <a:pPr marL="457200" indent="-457200">
              <a:buFontTx/>
              <a:buChar char="-"/>
            </a:pPr>
            <a:r>
              <a:rPr lang="en-US" dirty="0">
                <a:solidFill>
                  <a:schemeClr val="bg1"/>
                </a:solidFill>
                <a:latin typeface="Poppins" panose="00000500000000000000" pitchFamily="2" charset="0"/>
                <a:cs typeface="Poppins" panose="00000500000000000000" pitchFamily="2" charset="0"/>
              </a:rPr>
              <a:t>Increased touch size of card for </a:t>
            </a:r>
            <a:r>
              <a:rPr lang="en-US" dirty="0" err="1">
                <a:solidFill>
                  <a:schemeClr val="bg1"/>
                </a:solidFill>
                <a:latin typeface="Poppins" panose="00000500000000000000" pitchFamily="2" charset="0"/>
                <a:cs typeface="Poppins" panose="00000500000000000000" pitchFamily="2" charset="0"/>
              </a:rPr>
              <a:t>touchability</a:t>
            </a:r>
            <a:endParaRPr lang="en-US" dirty="0">
              <a:solidFill>
                <a:schemeClr val="bg1"/>
              </a:solidFill>
              <a:latin typeface="Poppins" panose="00000500000000000000" pitchFamily="2" charset="0"/>
              <a:cs typeface="Poppins" panose="00000500000000000000" pitchFamily="2" charset="0"/>
            </a:endParaRPr>
          </a:p>
          <a:p>
            <a:pPr marL="457200" indent="-457200">
              <a:buFontTx/>
              <a:buChar char="-"/>
            </a:pPr>
            <a:r>
              <a:rPr lang="en-US" dirty="0">
                <a:solidFill>
                  <a:schemeClr val="bg1"/>
                </a:solidFill>
                <a:latin typeface="Poppins" panose="00000500000000000000" pitchFamily="2" charset="0"/>
                <a:cs typeface="Poppins" panose="00000500000000000000" pitchFamily="2" charset="0"/>
              </a:rPr>
              <a:t>Search on type instead search on Enter</a:t>
            </a:r>
          </a:p>
        </p:txBody>
      </p:sp>
    </p:spTree>
    <p:extLst>
      <p:ext uri="{BB962C8B-B14F-4D97-AF65-F5344CB8AC3E}">
        <p14:creationId xmlns:p14="http://schemas.microsoft.com/office/powerpoint/2010/main" val="1925971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9642BC-641A-C36A-DA05-8CE4A8215026}"/>
              </a:ext>
            </a:extLst>
          </p:cNvPr>
          <p:cNvSpPr txBox="1"/>
          <p:nvPr/>
        </p:nvSpPr>
        <p:spPr>
          <a:xfrm>
            <a:off x="384313" y="649357"/>
            <a:ext cx="6162261" cy="707886"/>
          </a:xfrm>
          <a:prstGeom prst="rect">
            <a:avLst/>
          </a:prstGeom>
          <a:noFill/>
        </p:spPr>
        <p:txBody>
          <a:bodyPr wrap="square" rtlCol="0">
            <a:spAutoFit/>
          </a:bodyPr>
          <a:lstStyle/>
          <a:p>
            <a:r>
              <a:rPr lang="en-US" sz="4000" dirty="0">
                <a:solidFill>
                  <a:schemeClr val="bg1"/>
                </a:solidFill>
                <a:latin typeface="Quicksand" panose="00000500000000000000" pitchFamily="2" charset="0"/>
              </a:rPr>
              <a:t>Read </a:t>
            </a:r>
            <a:r>
              <a:rPr lang="en-US" sz="4000" dirty="0" err="1">
                <a:solidFill>
                  <a:schemeClr val="bg1"/>
                </a:solidFill>
                <a:latin typeface="Quicksand" panose="00000500000000000000" pitchFamily="2" charset="0"/>
              </a:rPr>
              <a:t>Qoran</a:t>
            </a:r>
            <a:r>
              <a:rPr lang="en-US" sz="4000" dirty="0">
                <a:solidFill>
                  <a:schemeClr val="bg1"/>
                </a:solidFill>
                <a:latin typeface="Quicksand" panose="00000500000000000000" pitchFamily="2" charset="0"/>
              </a:rPr>
              <a:t> Screen</a:t>
            </a:r>
          </a:p>
        </p:txBody>
      </p:sp>
      <p:pic>
        <p:nvPicPr>
          <p:cNvPr id="6" name="Picture 5">
            <a:extLst>
              <a:ext uri="{FF2B5EF4-FFF2-40B4-BE49-F238E27FC236}">
                <a16:creationId xmlns:a16="http://schemas.microsoft.com/office/drawing/2014/main" id="{DB53CD1C-8BE3-4DFB-1DBA-D433045832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53727" y="993914"/>
            <a:ext cx="2795379" cy="4969562"/>
          </a:xfrm>
          <a:prstGeom prst="rect">
            <a:avLst/>
          </a:prstGeom>
        </p:spPr>
      </p:pic>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2814" y="649358"/>
            <a:ext cx="2497204" cy="5549344"/>
          </a:xfrm>
          <a:prstGeom prst="rect">
            <a:avLst/>
          </a:prstGeom>
        </p:spPr>
      </p:pic>
    </p:spTree>
    <p:extLst>
      <p:ext uri="{BB962C8B-B14F-4D97-AF65-F5344CB8AC3E}">
        <p14:creationId xmlns:p14="http://schemas.microsoft.com/office/powerpoint/2010/main" val="25655129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xit" presetSubtype="8" fill="hold"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396" y="155759"/>
            <a:ext cx="2945916" cy="6546482"/>
          </a:xfrm>
          <a:prstGeom prst="rect">
            <a:avLst/>
          </a:prstGeom>
        </p:spPr>
      </p:pic>
      <p:sp>
        <p:nvSpPr>
          <p:cNvPr id="2" name="TextBox 1">
            <a:extLst>
              <a:ext uri="{FF2B5EF4-FFF2-40B4-BE49-F238E27FC236}">
                <a16:creationId xmlns:a16="http://schemas.microsoft.com/office/drawing/2014/main" id="{9ABED3BB-1609-31D0-ACDC-56BCD543988B}"/>
              </a:ext>
            </a:extLst>
          </p:cNvPr>
          <p:cNvSpPr txBox="1"/>
          <p:nvPr/>
        </p:nvSpPr>
        <p:spPr>
          <a:xfrm>
            <a:off x="3763616" y="728869"/>
            <a:ext cx="7835970" cy="3108543"/>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What have changed:</a:t>
            </a:r>
          </a:p>
          <a:p>
            <a:endParaRPr lang="en-US" sz="2800" dirty="0">
              <a:solidFill>
                <a:schemeClr val="bg1"/>
              </a:solidFill>
              <a:latin typeface="Poppins" panose="00000500000000000000" pitchFamily="2" charset="0"/>
              <a:cs typeface="Poppins" panose="00000500000000000000" pitchFamily="2" charset="0"/>
            </a:endParaRP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Redesign</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Play all ayah moved to FAB down below</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More cleaner look</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You can now navigate between surah, ayah, and </a:t>
            </a:r>
            <a:r>
              <a:rPr lang="en-US" sz="2000" dirty="0" err="1">
                <a:solidFill>
                  <a:schemeClr val="bg1"/>
                </a:solidFill>
                <a:latin typeface="Poppins" panose="00000500000000000000" pitchFamily="2" charset="0"/>
                <a:cs typeface="Poppins" panose="00000500000000000000" pitchFamily="2" charset="0"/>
              </a:rPr>
              <a:t>juz</a:t>
            </a:r>
            <a:r>
              <a:rPr lang="en-US" sz="2000" dirty="0">
                <a:solidFill>
                  <a:schemeClr val="bg1"/>
                </a:solidFill>
                <a:latin typeface="Poppins" panose="00000500000000000000" pitchFamily="2" charset="0"/>
                <a:cs typeface="Poppins" panose="00000500000000000000" pitchFamily="2" charset="0"/>
              </a:rPr>
              <a:t> with drawer at right.</a:t>
            </a:r>
          </a:p>
          <a:p>
            <a:pPr marL="457200" indent="-457200">
              <a:buFontTx/>
              <a:buChar char="-"/>
            </a:pPr>
            <a:r>
              <a:rPr lang="en-US" sz="2000" dirty="0" err="1">
                <a:solidFill>
                  <a:schemeClr val="bg1"/>
                </a:solidFill>
                <a:latin typeface="Poppins" panose="00000500000000000000" pitchFamily="2" charset="0"/>
                <a:cs typeface="Poppins" panose="00000500000000000000" pitchFamily="2" charset="0"/>
              </a:rPr>
              <a:t>Tajweed</a:t>
            </a:r>
            <a:r>
              <a:rPr lang="en-US" sz="2000" dirty="0">
                <a:solidFill>
                  <a:schemeClr val="bg1"/>
                </a:solidFill>
                <a:latin typeface="Poppins" panose="00000500000000000000" pitchFamily="2" charset="0"/>
                <a:cs typeface="Poppins" panose="00000500000000000000" pitchFamily="2" charset="0"/>
              </a:rPr>
              <a:t> </a:t>
            </a:r>
            <a:r>
              <a:rPr lang="en-US" sz="2000" dirty="0" err="1">
                <a:solidFill>
                  <a:schemeClr val="bg1"/>
                </a:solidFill>
                <a:latin typeface="Poppins" panose="00000500000000000000" pitchFamily="2" charset="0"/>
                <a:cs typeface="Poppins" panose="00000500000000000000" pitchFamily="2" charset="0"/>
              </a:rPr>
              <a:t>colour</a:t>
            </a:r>
            <a:r>
              <a:rPr lang="en-US" sz="2000" dirty="0">
                <a:solidFill>
                  <a:schemeClr val="bg1"/>
                </a:solidFill>
                <a:latin typeface="Poppins" panose="00000500000000000000" pitchFamily="2" charset="0"/>
                <a:cs typeface="Poppins" panose="00000500000000000000" pitchFamily="2" charset="0"/>
              </a:rPr>
              <a:t> now more pastels</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Dynamic read by </a:t>
            </a:r>
            <a:r>
              <a:rPr lang="en-US" sz="2000" dirty="0" err="1">
                <a:solidFill>
                  <a:schemeClr val="bg1"/>
                </a:solidFill>
                <a:latin typeface="Poppins" panose="00000500000000000000" pitchFamily="2" charset="0"/>
                <a:cs typeface="Poppins" panose="00000500000000000000" pitchFamily="2" charset="0"/>
              </a:rPr>
              <a:t>indexType</a:t>
            </a:r>
            <a:endParaRPr lang="en-US" sz="20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76279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396" y="155759"/>
            <a:ext cx="2945916" cy="6546482"/>
          </a:xfrm>
          <a:prstGeom prst="rect">
            <a:avLst/>
          </a:prstGeom>
        </p:spPr>
      </p:pic>
      <p:sp>
        <p:nvSpPr>
          <p:cNvPr id="2" name="TextBox 1">
            <a:extLst>
              <a:ext uri="{FF2B5EF4-FFF2-40B4-BE49-F238E27FC236}">
                <a16:creationId xmlns:a16="http://schemas.microsoft.com/office/drawing/2014/main" id="{9ABED3BB-1609-31D0-ACDC-56BCD543988B}"/>
              </a:ext>
            </a:extLst>
          </p:cNvPr>
          <p:cNvSpPr txBox="1"/>
          <p:nvPr/>
        </p:nvSpPr>
        <p:spPr>
          <a:xfrm>
            <a:off x="3763616" y="728869"/>
            <a:ext cx="7835970" cy="954107"/>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So, this app can play surah and ayah, how can we made it?</a:t>
            </a:r>
          </a:p>
        </p:txBody>
      </p:sp>
    </p:spTree>
    <p:extLst>
      <p:ext uri="{BB962C8B-B14F-4D97-AF65-F5344CB8AC3E}">
        <p14:creationId xmlns:p14="http://schemas.microsoft.com/office/powerpoint/2010/main" val="2984540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rotWithShape="1">
          <a:blip r:embed="rId2">
            <a:extLst>
              <a:ext uri="{28A0092B-C50C-407E-A947-70E740481C1C}">
                <a14:useLocalDpi xmlns:a14="http://schemas.microsoft.com/office/drawing/2010/main" val="0"/>
              </a:ext>
            </a:extLst>
          </a:blip>
          <a:srcRect t="44746" b="48500"/>
          <a:stretch/>
        </p:blipFill>
        <p:spPr>
          <a:xfrm>
            <a:off x="489263" y="477078"/>
            <a:ext cx="11213474" cy="1683027"/>
          </a:xfrm>
          <a:prstGeom prst="rect">
            <a:avLst/>
          </a:prstGeom>
        </p:spPr>
      </p:pic>
      <p:sp>
        <p:nvSpPr>
          <p:cNvPr id="2" name="TextBox 1">
            <a:extLst>
              <a:ext uri="{FF2B5EF4-FFF2-40B4-BE49-F238E27FC236}">
                <a16:creationId xmlns:a16="http://schemas.microsoft.com/office/drawing/2014/main" id="{9ABED3BB-1609-31D0-ACDC-56BCD543988B}"/>
              </a:ext>
            </a:extLst>
          </p:cNvPr>
          <p:cNvSpPr txBox="1"/>
          <p:nvPr/>
        </p:nvSpPr>
        <p:spPr>
          <a:xfrm>
            <a:off x="383246" y="5208346"/>
            <a:ext cx="7835970" cy="1384995"/>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These control panel buttons has its own function, that sends an information to </a:t>
            </a:r>
            <a:r>
              <a:rPr lang="en-US" sz="2800" dirty="0" err="1">
                <a:solidFill>
                  <a:schemeClr val="bg1"/>
                </a:solidFill>
                <a:latin typeface="Poppins" panose="00000500000000000000" pitchFamily="2" charset="0"/>
                <a:cs typeface="Poppins" panose="00000500000000000000" pitchFamily="2" charset="0"/>
              </a:rPr>
              <a:t>viewmodel</a:t>
            </a:r>
            <a:r>
              <a:rPr lang="en-US" sz="2800" dirty="0">
                <a:solidFill>
                  <a:schemeClr val="bg1"/>
                </a:solidFill>
                <a:latin typeface="Poppins" panose="00000500000000000000" pitchFamily="2" charset="0"/>
                <a:cs typeface="Poppins" panose="00000500000000000000" pitchFamily="2" charset="0"/>
              </a:rPr>
              <a:t> to process it.</a:t>
            </a:r>
          </a:p>
        </p:txBody>
      </p:sp>
      <p:sp>
        <p:nvSpPr>
          <p:cNvPr id="4" name="TextBox 3">
            <a:extLst>
              <a:ext uri="{FF2B5EF4-FFF2-40B4-BE49-F238E27FC236}">
                <a16:creationId xmlns:a16="http://schemas.microsoft.com/office/drawing/2014/main" id="{C09D5B92-30F5-5A05-303E-96E6DB064518}"/>
              </a:ext>
            </a:extLst>
          </p:cNvPr>
          <p:cNvSpPr txBox="1"/>
          <p:nvPr/>
        </p:nvSpPr>
        <p:spPr>
          <a:xfrm>
            <a:off x="1047252" y="2718736"/>
            <a:ext cx="1790111" cy="400110"/>
          </a:xfrm>
          <a:prstGeom prst="rect">
            <a:avLst/>
          </a:prstGeom>
          <a:noFill/>
        </p:spPr>
        <p:txBody>
          <a:bodyPr wrap="square" rtlCol="0">
            <a:spAutoFit/>
          </a:bodyPr>
          <a:lstStyle/>
          <a:p>
            <a:pPr algn="ctr"/>
            <a:r>
              <a:rPr lang="en-US" sz="2000" dirty="0">
                <a:solidFill>
                  <a:schemeClr val="bg1"/>
                </a:solidFill>
                <a:latin typeface="Poppins" panose="00000500000000000000" pitchFamily="2" charset="0"/>
                <a:cs typeface="Poppins" panose="00000500000000000000" pitchFamily="2" charset="0"/>
              </a:rPr>
              <a:t>Share Ayah</a:t>
            </a:r>
          </a:p>
        </p:txBody>
      </p:sp>
      <p:sp>
        <p:nvSpPr>
          <p:cNvPr id="5" name="TextBox 4">
            <a:extLst>
              <a:ext uri="{FF2B5EF4-FFF2-40B4-BE49-F238E27FC236}">
                <a16:creationId xmlns:a16="http://schemas.microsoft.com/office/drawing/2014/main" id="{E1D1DC7C-9555-A0F9-8351-453CB9C256CE}"/>
              </a:ext>
            </a:extLst>
          </p:cNvPr>
          <p:cNvSpPr txBox="1"/>
          <p:nvPr/>
        </p:nvSpPr>
        <p:spPr>
          <a:xfrm>
            <a:off x="3226737" y="2716697"/>
            <a:ext cx="1790111" cy="400110"/>
          </a:xfrm>
          <a:prstGeom prst="rect">
            <a:avLst/>
          </a:prstGeom>
          <a:noFill/>
        </p:spPr>
        <p:txBody>
          <a:bodyPr wrap="square" rtlCol="0">
            <a:spAutoFit/>
          </a:bodyPr>
          <a:lstStyle/>
          <a:p>
            <a:pPr algn="ctr"/>
            <a:r>
              <a:rPr lang="en-US" sz="2000" dirty="0">
                <a:solidFill>
                  <a:schemeClr val="bg1"/>
                </a:solidFill>
                <a:latin typeface="Poppins" panose="00000500000000000000" pitchFamily="2" charset="0"/>
                <a:cs typeface="Poppins" panose="00000500000000000000" pitchFamily="2" charset="0"/>
              </a:rPr>
              <a:t>Copy Ayah</a:t>
            </a:r>
          </a:p>
        </p:txBody>
      </p:sp>
      <p:sp>
        <p:nvSpPr>
          <p:cNvPr id="6" name="TextBox 5">
            <a:extLst>
              <a:ext uri="{FF2B5EF4-FFF2-40B4-BE49-F238E27FC236}">
                <a16:creationId xmlns:a16="http://schemas.microsoft.com/office/drawing/2014/main" id="{AEDEAE24-34E4-425D-4CA8-8B424843F937}"/>
              </a:ext>
            </a:extLst>
          </p:cNvPr>
          <p:cNvSpPr txBox="1"/>
          <p:nvPr/>
        </p:nvSpPr>
        <p:spPr>
          <a:xfrm>
            <a:off x="5200944" y="2716697"/>
            <a:ext cx="1790111" cy="400110"/>
          </a:xfrm>
          <a:prstGeom prst="rect">
            <a:avLst/>
          </a:prstGeom>
          <a:noFill/>
        </p:spPr>
        <p:txBody>
          <a:bodyPr wrap="square" rtlCol="0">
            <a:spAutoFit/>
          </a:bodyPr>
          <a:lstStyle/>
          <a:p>
            <a:pPr algn="ctr"/>
            <a:r>
              <a:rPr lang="en-US" sz="2000" dirty="0">
                <a:solidFill>
                  <a:schemeClr val="bg1"/>
                </a:solidFill>
                <a:latin typeface="Poppins" panose="00000500000000000000" pitchFamily="2" charset="0"/>
                <a:cs typeface="Poppins" panose="00000500000000000000" pitchFamily="2" charset="0"/>
              </a:rPr>
              <a:t>Play Ayah</a:t>
            </a:r>
          </a:p>
        </p:txBody>
      </p:sp>
      <p:sp>
        <p:nvSpPr>
          <p:cNvPr id="7" name="TextBox 6">
            <a:extLst>
              <a:ext uri="{FF2B5EF4-FFF2-40B4-BE49-F238E27FC236}">
                <a16:creationId xmlns:a16="http://schemas.microsoft.com/office/drawing/2014/main" id="{AD881CD8-80F6-BBD4-7A1F-977C769AD685}"/>
              </a:ext>
            </a:extLst>
          </p:cNvPr>
          <p:cNvSpPr txBox="1"/>
          <p:nvPr/>
        </p:nvSpPr>
        <p:spPr>
          <a:xfrm>
            <a:off x="7020872" y="2718769"/>
            <a:ext cx="2179983" cy="400110"/>
          </a:xfrm>
          <a:prstGeom prst="rect">
            <a:avLst/>
          </a:prstGeom>
          <a:noFill/>
        </p:spPr>
        <p:txBody>
          <a:bodyPr wrap="square" rtlCol="0">
            <a:spAutoFit/>
          </a:bodyPr>
          <a:lstStyle/>
          <a:p>
            <a:pPr algn="ctr"/>
            <a:r>
              <a:rPr lang="en-US" sz="2000" dirty="0">
                <a:solidFill>
                  <a:schemeClr val="bg1"/>
                </a:solidFill>
                <a:latin typeface="Poppins" panose="00000500000000000000" pitchFamily="2" charset="0"/>
                <a:cs typeface="Poppins" panose="00000500000000000000" pitchFamily="2" charset="0"/>
              </a:rPr>
              <a:t>Bookmark Ayah</a:t>
            </a:r>
          </a:p>
        </p:txBody>
      </p:sp>
      <p:sp>
        <p:nvSpPr>
          <p:cNvPr id="9" name="Oval 8">
            <a:extLst>
              <a:ext uri="{FF2B5EF4-FFF2-40B4-BE49-F238E27FC236}">
                <a16:creationId xmlns:a16="http://schemas.microsoft.com/office/drawing/2014/main" id="{63AC62FB-3FA8-58C3-315F-B4556676EB52}"/>
              </a:ext>
            </a:extLst>
          </p:cNvPr>
          <p:cNvSpPr/>
          <p:nvPr/>
        </p:nvSpPr>
        <p:spPr>
          <a:xfrm>
            <a:off x="1818060" y="1235764"/>
            <a:ext cx="245700" cy="2451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86D58E75-024E-EFFB-39F4-7FBF3006459B}"/>
              </a:ext>
            </a:extLst>
          </p:cNvPr>
          <p:cNvSpPr/>
          <p:nvPr/>
        </p:nvSpPr>
        <p:spPr>
          <a:xfrm>
            <a:off x="3998943" y="1303179"/>
            <a:ext cx="245700" cy="2451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C78068DA-DDC3-9643-8A7C-E6DD49BEDAEE}"/>
              </a:ext>
            </a:extLst>
          </p:cNvPr>
          <p:cNvSpPr/>
          <p:nvPr/>
        </p:nvSpPr>
        <p:spPr>
          <a:xfrm>
            <a:off x="5973149" y="1234759"/>
            <a:ext cx="245700" cy="2451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2097EA51-E68C-1ACE-6ECC-6F8B1F989057}"/>
              </a:ext>
            </a:extLst>
          </p:cNvPr>
          <p:cNvSpPr/>
          <p:nvPr/>
        </p:nvSpPr>
        <p:spPr>
          <a:xfrm>
            <a:off x="7988014" y="1221507"/>
            <a:ext cx="245700" cy="24516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B4ED35E5-B951-EED0-B8AF-B5471561F1FC}"/>
              </a:ext>
            </a:extLst>
          </p:cNvPr>
          <p:cNvCxnSpPr>
            <a:cxnSpLocks/>
            <a:stCxn id="9" idx="4"/>
            <a:endCxn id="4" idx="0"/>
          </p:cNvCxnSpPr>
          <p:nvPr/>
        </p:nvCxnSpPr>
        <p:spPr>
          <a:xfrm>
            <a:off x="1940910" y="1480930"/>
            <a:ext cx="1398" cy="12378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A09DD98-8D14-5DCB-5639-8A0A933222AD}"/>
              </a:ext>
            </a:extLst>
          </p:cNvPr>
          <p:cNvCxnSpPr>
            <a:cxnSpLocks/>
            <a:stCxn id="10" idx="4"/>
            <a:endCxn id="5" idx="0"/>
          </p:cNvCxnSpPr>
          <p:nvPr/>
        </p:nvCxnSpPr>
        <p:spPr>
          <a:xfrm>
            <a:off x="4121793" y="1548345"/>
            <a:ext cx="0" cy="11683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4E8D93-B785-4A06-7CEE-674B4C7CED6A}"/>
              </a:ext>
            </a:extLst>
          </p:cNvPr>
          <p:cNvCxnSpPr>
            <a:cxnSpLocks/>
            <a:stCxn id="11" idx="4"/>
            <a:endCxn id="6" idx="0"/>
          </p:cNvCxnSpPr>
          <p:nvPr/>
        </p:nvCxnSpPr>
        <p:spPr>
          <a:xfrm>
            <a:off x="6095999" y="1479925"/>
            <a:ext cx="1" cy="12367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DAE8FA-0101-F10B-0ED5-80DE0E7A8D4A}"/>
              </a:ext>
            </a:extLst>
          </p:cNvPr>
          <p:cNvCxnSpPr>
            <a:cxnSpLocks/>
            <a:stCxn id="12" idx="4"/>
            <a:endCxn id="7" idx="0"/>
          </p:cNvCxnSpPr>
          <p:nvPr/>
        </p:nvCxnSpPr>
        <p:spPr>
          <a:xfrm>
            <a:off x="8110864" y="1466673"/>
            <a:ext cx="0" cy="12520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944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rotWithShape="1">
          <a:blip r:embed="rId2">
            <a:extLst>
              <a:ext uri="{28A0092B-C50C-407E-A947-70E740481C1C}">
                <a14:useLocalDpi xmlns:a14="http://schemas.microsoft.com/office/drawing/2010/main" val="0"/>
              </a:ext>
            </a:extLst>
          </a:blip>
          <a:srcRect t="44746" b="48500"/>
          <a:stretch/>
        </p:blipFill>
        <p:spPr>
          <a:xfrm>
            <a:off x="489263" y="477078"/>
            <a:ext cx="11213474" cy="1683027"/>
          </a:xfrm>
          <a:prstGeom prst="rect">
            <a:avLst/>
          </a:prstGeom>
        </p:spPr>
      </p:pic>
      <p:pic>
        <p:nvPicPr>
          <p:cNvPr id="29" name="Picture 28">
            <a:extLst>
              <a:ext uri="{FF2B5EF4-FFF2-40B4-BE49-F238E27FC236}">
                <a16:creationId xmlns:a16="http://schemas.microsoft.com/office/drawing/2014/main" id="{1B418233-7177-C658-CF38-5E153B631E2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894752" y="2564376"/>
            <a:ext cx="4227857" cy="2935812"/>
          </a:xfrm>
          <a:prstGeom prst="rect">
            <a:avLst/>
          </a:prstGeom>
        </p:spPr>
      </p:pic>
      <p:pic>
        <p:nvPicPr>
          <p:cNvPr id="31" name="Picture 30">
            <a:extLst>
              <a:ext uri="{FF2B5EF4-FFF2-40B4-BE49-F238E27FC236}">
                <a16:creationId xmlns:a16="http://schemas.microsoft.com/office/drawing/2014/main" id="{204B9147-5FF3-33AA-2B97-B9D1EE878C9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4540" y="2645202"/>
            <a:ext cx="4109241" cy="2853445"/>
          </a:xfrm>
          <a:prstGeom prst="rect">
            <a:avLst/>
          </a:prstGeom>
        </p:spPr>
      </p:pic>
      <p:pic>
        <p:nvPicPr>
          <p:cNvPr id="33" name="Picture 32">
            <a:extLst>
              <a:ext uri="{FF2B5EF4-FFF2-40B4-BE49-F238E27FC236}">
                <a16:creationId xmlns:a16="http://schemas.microsoft.com/office/drawing/2014/main" id="{2FE89A04-FB88-63B3-F785-79B6C4F27B3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735787" y="2485091"/>
            <a:ext cx="4456213" cy="3094382"/>
          </a:xfrm>
          <a:prstGeom prst="rect">
            <a:avLst/>
          </a:prstGeom>
        </p:spPr>
      </p:pic>
      <p:sp>
        <p:nvSpPr>
          <p:cNvPr id="34" name="TextBox 33">
            <a:extLst>
              <a:ext uri="{FF2B5EF4-FFF2-40B4-BE49-F238E27FC236}">
                <a16:creationId xmlns:a16="http://schemas.microsoft.com/office/drawing/2014/main" id="{3DF3C4EF-60B6-F3E2-0F12-C937179FA06E}"/>
              </a:ext>
            </a:extLst>
          </p:cNvPr>
          <p:cNvSpPr txBox="1"/>
          <p:nvPr/>
        </p:nvSpPr>
        <p:spPr>
          <a:xfrm>
            <a:off x="445104" y="5272866"/>
            <a:ext cx="7835970" cy="1384995"/>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These control panel button has its own function, that sends an information to </a:t>
            </a:r>
            <a:r>
              <a:rPr lang="en-US" sz="2800" dirty="0" err="1">
                <a:solidFill>
                  <a:schemeClr val="bg1"/>
                </a:solidFill>
                <a:latin typeface="Poppins" panose="00000500000000000000" pitchFamily="2" charset="0"/>
                <a:cs typeface="Poppins" panose="00000500000000000000" pitchFamily="2" charset="0"/>
              </a:rPr>
              <a:t>viewmodel</a:t>
            </a:r>
            <a:r>
              <a:rPr lang="en-US" sz="2800" dirty="0">
                <a:solidFill>
                  <a:schemeClr val="bg1"/>
                </a:solidFill>
                <a:latin typeface="Poppins" panose="00000500000000000000" pitchFamily="2" charset="0"/>
                <a:cs typeface="Poppins" panose="00000500000000000000" pitchFamily="2" charset="0"/>
              </a:rPr>
              <a:t> to process it.</a:t>
            </a:r>
          </a:p>
        </p:txBody>
      </p:sp>
    </p:spTree>
    <p:extLst>
      <p:ext uri="{BB962C8B-B14F-4D97-AF65-F5344CB8AC3E}">
        <p14:creationId xmlns:p14="http://schemas.microsoft.com/office/powerpoint/2010/main" val="39601962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6A7B5-9CB3-8A73-FC62-14B45197652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091" b="91802" l="5352" r="94407">
                        <a14:foregroundMark x1="8100" y1="14529" x2="64320" y2="27273"/>
                        <a14:foregroundMark x1="64320" y1="27273" x2="90743" y2="19968"/>
                        <a14:foregroundMark x1="90743" y1="19968" x2="85294" y2="77435"/>
                        <a14:foregroundMark x1="85294" y1="77435" x2="78206" y2="87987"/>
                        <a14:foregroundMark x1="78206" y1="87987" x2="10511" y2="78653"/>
                        <a14:foregroundMark x1="10511" y1="78653" x2="6991" y2="18994"/>
                        <a14:foregroundMark x1="6991" y1="18994" x2="7666" y2="15666"/>
                        <a14:foregroundMark x1="7281" y1="9253" x2="12102" y2="10795"/>
                        <a14:foregroundMark x1="5786" y1="11607" x2="5786" y2="11607"/>
                        <a14:foregroundMark x1="89585" y1="14692" x2="89585" y2="14692"/>
                        <a14:foregroundMark x1="90887" y1="89042" x2="90887" y2="89042"/>
                        <a14:foregroundMark x1="92912" y1="46997" x2="92912" y2="46997"/>
                        <a14:foregroundMark x1="93732" y1="15422" x2="93732" y2="15422"/>
                        <a14:foregroundMark x1="93057" y1="88474" x2="93057" y2="88474"/>
                        <a14:foregroundMark x1="93732" y1="89692" x2="89923" y2="89286"/>
                        <a14:foregroundMark x1="92816" y1="91234" x2="87175" y2="90828"/>
                        <a14:foregroundMark x1="5448" y1="90990" x2="5689" y2="86364"/>
                        <a14:foregroundMark x1="92816" y1="12338" x2="94311" y2="12581"/>
                        <a14:foregroundMark x1="93057" y1="89854" x2="93635" y2="89854"/>
                        <a14:foregroundMark x1="94407" y1="88474" x2="94407" y2="88474"/>
                        <a14:foregroundMark x1="92575" y1="90422" x2="92912" y2="88880"/>
                        <a14:foregroundMark x1="92816" y1="88718" x2="92816" y2="88718"/>
                        <a14:foregroundMark x1="93732" y1="88312" x2="93732" y2="88312"/>
                        <a14:foregroundMark x1="93732" y1="88312" x2="93732" y2="88312"/>
                        <a14:foregroundMark x1="93394" y1="88718" x2="92912" y2="89286"/>
                        <a14:foregroundMark x1="92719" y1="89448" x2="94311" y2="89042"/>
                        <a14:foregroundMark x1="92334" y1="89286" x2="89489" y2="90016"/>
                        <a14:foregroundMark x1="91225" y1="91558" x2="92334" y2="91802"/>
                        <a14:foregroundMark x1="92912" y1="89692" x2="90501" y2="89042"/>
                        <a14:foregroundMark x1="93732" y1="89286" x2="94069" y2="88149"/>
                        <a14:foregroundMark x1="93635" y1="88312" x2="93635" y2="88312"/>
                        <a14:foregroundMark x1="93828" y1="88718" x2="93828" y2="88718"/>
                        <a14:backgroundMark x1="5256" y1="2516" x2="95661" y2="9497"/>
                        <a14:backgroundMark x1="95661" y1="9497" x2="95323" y2="87744"/>
                        <a14:backgroundMark x1="87341" y1="91280" x2="77917" y2="95455"/>
                        <a14:backgroundMark x1="95576" y1="87632" x2="94042" y2="88312"/>
                        <a14:backgroundMark x1="77917" y1="95455" x2="5014" y2="93344"/>
                        <a14:backgroundMark x1="5014" y1="93344" x2="2845" y2="33442"/>
                        <a14:backgroundMark x1="3375" y1="6737" x2="8679" y2="4627"/>
                      </a14:backgroundRemoval>
                    </a14:imgEffect>
                  </a14:imgLayer>
                </a14:imgProps>
              </a:ext>
              <a:ext uri="{28A0092B-C50C-407E-A947-70E740481C1C}">
                <a14:useLocalDpi xmlns:a14="http://schemas.microsoft.com/office/drawing/2010/main" val="0"/>
              </a:ext>
            </a:extLst>
          </a:blip>
          <a:stretch>
            <a:fillRect/>
          </a:stretch>
        </p:blipFill>
        <p:spPr>
          <a:xfrm>
            <a:off x="5175738" y="1292087"/>
            <a:ext cx="7016262" cy="4167809"/>
          </a:xfrm>
          <a:prstGeom prst="rect">
            <a:avLst/>
          </a:prstGeom>
        </p:spPr>
      </p:pic>
      <p:sp>
        <p:nvSpPr>
          <p:cNvPr id="4" name="TextBox 3">
            <a:extLst>
              <a:ext uri="{FF2B5EF4-FFF2-40B4-BE49-F238E27FC236}">
                <a16:creationId xmlns:a16="http://schemas.microsoft.com/office/drawing/2014/main" id="{09301828-5966-8AFB-8F21-5F9C62CD8BFE}"/>
              </a:ext>
            </a:extLst>
          </p:cNvPr>
          <p:cNvSpPr txBox="1"/>
          <p:nvPr/>
        </p:nvSpPr>
        <p:spPr>
          <a:xfrm>
            <a:off x="214063" y="290112"/>
            <a:ext cx="7835970" cy="523220"/>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While for play ayah:</a:t>
            </a:r>
          </a:p>
        </p:txBody>
      </p:sp>
      <p:pic>
        <p:nvPicPr>
          <p:cNvPr id="6" name="Picture 5">
            <a:extLst>
              <a:ext uri="{FF2B5EF4-FFF2-40B4-BE49-F238E27FC236}">
                <a16:creationId xmlns:a16="http://schemas.microsoft.com/office/drawing/2014/main" id="{5A080198-3FE2-4A2B-EC76-6EE344ABBD3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14063" y="1292087"/>
            <a:ext cx="4392324" cy="4273826"/>
          </a:xfrm>
          <a:prstGeom prst="rect">
            <a:avLst/>
          </a:prstGeom>
        </p:spPr>
      </p:pic>
      <p:sp>
        <p:nvSpPr>
          <p:cNvPr id="7" name="TextBox 6">
            <a:extLst>
              <a:ext uri="{FF2B5EF4-FFF2-40B4-BE49-F238E27FC236}">
                <a16:creationId xmlns:a16="http://schemas.microsoft.com/office/drawing/2014/main" id="{D1ED719E-0705-F714-DC44-73F03582EAEA}"/>
              </a:ext>
            </a:extLst>
          </p:cNvPr>
          <p:cNvSpPr txBox="1"/>
          <p:nvPr/>
        </p:nvSpPr>
        <p:spPr>
          <a:xfrm>
            <a:off x="939869" y="5259841"/>
            <a:ext cx="2940711" cy="400110"/>
          </a:xfrm>
          <a:prstGeom prst="rect">
            <a:avLst/>
          </a:prstGeom>
          <a:noFill/>
        </p:spPr>
        <p:txBody>
          <a:bodyPr wrap="square" rtlCol="0">
            <a:spAutoFit/>
          </a:bodyPr>
          <a:lstStyle/>
          <a:p>
            <a:pPr algn="ctr"/>
            <a:r>
              <a:rPr lang="en-US" sz="2000" dirty="0" err="1">
                <a:solidFill>
                  <a:schemeClr val="bg1"/>
                </a:solidFill>
                <a:latin typeface="Poppins" panose="00000500000000000000" pitchFamily="2" charset="0"/>
                <a:cs typeface="Poppins" panose="00000500000000000000" pitchFamily="2" charset="0"/>
              </a:rPr>
              <a:t>ReadQoranScreen.kt</a:t>
            </a:r>
            <a:endParaRPr lang="en-US" sz="2000" dirty="0">
              <a:solidFill>
                <a:schemeClr val="bg1"/>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6400D597-E356-490B-7F43-6797A32DD328}"/>
              </a:ext>
            </a:extLst>
          </p:cNvPr>
          <p:cNvSpPr txBox="1"/>
          <p:nvPr/>
        </p:nvSpPr>
        <p:spPr>
          <a:xfrm>
            <a:off x="7213513" y="5259841"/>
            <a:ext cx="3390797" cy="400110"/>
          </a:xfrm>
          <a:prstGeom prst="rect">
            <a:avLst/>
          </a:prstGeom>
          <a:noFill/>
        </p:spPr>
        <p:txBody>
          <a:bodyPr wrap="square" rtlCol="0">
            <a:spAutoFit/>
          </a:bodyPr>
          <a:lstStyle/>
          <a:p>
            <a:pPr algn="ctr"/>
            <a:r>
              <a:rPr lang="en-US" sz="2000" dirty="0" err="1">
                <a:solidFill>
                  <a:schemeClr val="bg1"/>
                </a:solidFill>
                <a:latin typeface="Poppins" panose="00000500000000000000" pitchFamily="2" charset="0"/>
                <a:cs typeface="Poppins" panose="00000500000000000000" pitchFamily="2" charset="0"/>
              </a:rPr>
              <a:t>ReadQoranViewModel.kt</a:t>
            </a:r>
            <a:endParaRPr lang="en-US" sz="2000" dirty="0">
              <a:solidFill>
                <a:schemeClr val="bg1"/>
              </a:solidFill>
              <a:latin typeface="Poppins" panose="00000500000000000000" pitchFamily="2" charset="0"/>
              <a:cs typeface="Poppins" panose="00000500000000000000" pitchFamily="2" charset="0"/>
            </a:endParaRPr>
          </a:p>
        </p:txBody>
      </p:sp>
      <p:cxnSp>
        <p:nvCxnSpPr>
          <p:cNvPr id="11" name="Straight Arrow Connector 10">
            <a:extLst>
              <a:ext uri="{FF2B5EF4-FFF2-40B4-BE49-F238E27FC236}">
                <a16:creationId xmlns:a16="http://schemas.microsoft.com/office/drawing/2014/main" id="{F79D7007-DEB3-3375-56BC-96B1EAA93A43}"/>
              </a:ext>
            </a:extLst>
          </p:cNvPr>
          <p:cNvCxnSpPr/>
          <p:nvPr/>
        </p:nvCxnSpPr>
        <p:spPr>
          <a:xfrm flipH="1">
            <a:off x="4148919" y="2838734"/>
            <a:ext cx="1460311"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229D4E7-5C00-29BA-22B8-5930AA7714E4}"/>
              </a:ext>
            </a:extLst>
          </p:cNvPr>
          <p:cNvCxnSpPr>
            <a:cxnSpLocks/>
          </p:cNvCxnSpPr>
          <p:nvPr/>
        </p:nvCxnSpPr>
        <p:spPr>
          <a:xfrm>
            <a:off x="4148919" y="3291385"/>
            <a:ext cx="1460311"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6908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9642BC-641A-C36A-DA05-8CE4A8215026}"/>
              </a:ext>
            </a:extLst>
          </p:cNvPr>
          <p:cNvSpPr txBox="1"/>
          <p:nvPr/>
        </p:nvSpPr>
        <p:spPr>
          <a:xfrm>
            <a:off x="384313" y="649357"/>
            <a:ext cx="6162261" cy="707886"/>
          </a:xfrm>
          <a:prstGeom prst="rect">
            <a:avLst/>
          </a:prstGeom>
          <a:noFill/>
        </p:spPr>
        <p:txBody>
          <a:bodyPr wrap="square" rtlCol="0">
            <a:spAutoFit/>
          </a:bodyPr>
          <a:lstStyle/>
          <a:p>
            <a:r>
              <a:rPr lang="en-US" sz="4000" dirty="0">
                <a:solidFill>
                  <a:schemeClr val="bg1"/>
                </a:solidFill>
                <a:latin typeface="Quicksand" panose="00000500000000000000" pitchFamily="2" charset="0"/>
              </a:rPr>
              <a:t>Home Screen</a:t>
            </a:r>
          </a:p>
        </p:txBody>
      </p:sp>
      <p:pic>
        <p:nvPicPr>
          <p:cNvPr id="6" name="Picture 5">
            <a:extLst>
              <a:ext uri="{FF2B5EF4-FFF2-40B4-BE49-F238E27FC236}">
                <a16:creationId xmlns:a16="http://schemas.microsoft.com/office/drawing/2014/main" id="{DB53CD1C-8BE3-4DFB-1DBA-D43304583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3727" y="993913"/>
            <a:ext cx="2795380" cy="4969565"/>
          </a:xfrm>
          <a:prstGeom prst="rect">
            <a:avLst/>
          </a:prstGeom>
        </p:spPr>
      </p:pic>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814" y="649357"/>
            <a:ext cx="2497206" cy="5549346"/>
          </a:xfrm>
          <a:prstGeom prst="rect">
            <a:avLst/>
          </a:prstGeom>
        </p:spPr>
      </p:pic>
    </p:spTree>
    <p:extLst>
      <p:ext uri="{BB962C8B-B14F-4D97-AF65-F5344CB8AC3E}">
        <p14:creationId xmlns:p14="http://schemas.microsoft.com/office/powerpoint/2010/main" val="6843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xit" presetSubtype="8" fill="hold"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6A7B5-9CB3-8A73-FC62-14B4519765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46575" y="1244219"/>
            <a:ext cx="4839885" cy="4167809"/>
          </a:xfrm>
          <a:prstGeom prst="rect">
            <a:avLst/>
          </a:prstGeom>
        </p:spPr>
      </p:pic>
      <p:sp>
        <p:nvSpPr>
          <p:cNvPr id="4" name="TextBox 3">
            <a:extLst>
              <a:ext uri="{FF2B5EF4-FFF2-40B4-BE49-F238E27FC236}">
                <a16:creationId xmlns:a16="http://schemas.microsoft.com/office/drawing/2014/main" id="{09301828-5966-8AFB-8F21-5F9C62CD8BFE}"/>
              </a:ext>
            </a:extLst>
          </p:cNvPr>
          <p:cNvSpPr txBox="1"/>
          <p:nvPr/>
        </p:nvSpPr>
        <p:spPr>
          <a:xfrm>
            <a:off x="214063" y="290112"/>
            <a:ext cx="7835970" cy="954107"/>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Same case applies to Play All Ayah, but it’s clicked from FAB:</a:t>
            </a:r>
          </a:p>
        </p:txBody>
      </p:sp>
      <p:pic>
        <p:nvPicPr>
          <p:cNvPr id="6" name="Picture 5">
            <a:extLst>
              <a:ext uri="{FF2B5EF4-FFF2-40B4-BE49-F238E27FC236}">
                <a16:creationId xmlns:a16="http://schemas.microsoft.com/office/drawing/2014/main" id="{5A080198-3FE2-4A2B-EC76-6EE344ABBD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4063" y="1490773"/>
            <a:ext cx="6113995" cy="3769068"/>
          </a:xfrm>
          <a:prstGeom prst="rect">
            <a:avLst/>
          </a:prstGeom>
        </p:spPr>
      </p:pic>
      <p:sp>
        <p:nvSpPr>
          <p:cNvPr id="7" name="TextBox 6">
            <a:extLst>
              <a:ext uri="{FF2B5EF4-FFF2-40B4-BE49-F238E27FC236}">
                <a16:creationId xmlns:a16="http://schemas.microsoft.com/office/drawing/2014/main" id="{D1ED719E-0705-F714-DC44-73F03582EAEA}"/>
              </a:ext>
            </a:extLst>
          </p:cNvPr>
          <p:cNvSpPr txBox="1"/>
          <p:nvPr/>
        </p:nvSpPr>
        <p:spPr>
          <a:xfrm>
            <a:off x="1800704" y="5381752"/>
            <a:ext cx="2940711" cy="400110"/>
          </a:xfrm>
          <a:prstGeom prst="rect">
            <a:avLst/>
          </a:prstGeom>
          <a:noFill/>
        </p:spPr>
        <p:txBody>
          <a:bodyPr wrap="square" rtlCol="0">
            <a:spAutoFit/>
          </a:bodyPr>
          <a:lstStyle/>
          <a:p>
            <a:pPr algn="ctr"/>
            <a:r>
              <a:rPr lang="en-US" sz="2000" dirty="0" err="1">
                <a:solidFill>
                  <a:schemeClr val="bg1"/>
                </a:solidFill>
                <a:latin typeface="Poppins" panose="00000500000000000000" pitchFamily="2" charset="0"/>
                <a:cs typeface="Poppins" panose="00000500000000000000" pitchFamily="2" charset="0"/>
              </a:rPr>
              <a:t>ReadQoranScreen.kt</a:t>
            </a:r>
            <a:endParaRPr lang="en-US" sz="2000" dirty="0">
              <a:solidFill>
                <a:schemeClr val="bg1"/>
              </a:solidFill>
              <a:latin typeface="Poppins" panose="000005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6400D597-E356-490B-7F43-6797A32DD328}"/>
              </a:ext>
            </a:extLst>
          </p:cNvPr>
          <p:cNvSpPr txBox="1"/>
          <p:nvPr/>
        </p:nvSpPr>
        <p:spPr>
          <a:xfrm>
            <a:off x="7771118" y="5412028"/>
            <a:ext cx="3390797" cy="400110"/>
          </a:xfrm>
          <a:prstGeom prst="rect">
            <a:avLst/>
          </a:prstGeom>
          <a:noFill/>
        </p:spPr>
        <p:txBody>
          <a:bodyPr wrap="square" rtlCol="0">
            <a:spAutoFit/>
          </a:bodyPr>
          <a:lstStyle/>
          <a:p>
            <a:pPr algn="ctr"/>
            <a:r>
              <a:rPr lang="en-US" sz="2000" dirty="0" err="1">
                <a:solidFill>
                  <a:schemeClr val="bg1"/>
                </a:solidFill>
                <a:latin typeface="Poppins" panose="00000500000000000000" pitchFamily="2" charset="0"/>
                <a:cs typeface="Poppins" panose="00000500000000000000" pitchFamily="2" charset="0"/>
              </a:rPr>
              <a:t>ReadQoranViewModel.kt</a:t>
            </a:r>
            <a:endParaRPr lang="en-US" sz="2000" dirty="0">
              <a:solidFill>
                <a:schemeClr val="bg1"/>
              </a:solidFill>
              <a:latin typeface="Poppins" panose="00000500000000000000" pitchFamily="2" charset="0"/>
              <a:cs typeface="Poppins" panose="00000500000000000000" pitchFamily="2" charset="0"/>
            </a:endParaRPr>
          </a:p>
        </p:txBody>
      </p:sp>
      <p:cxnSp>
        <p:nvCxnSpPr>
          <p:cNvPr id="11" name="Straight Arrow Connector 10">
            <a:extLst>
              <a:ext uri="{FF2B5EF4-FFF2-40B4-BE49-F238E27FC236}">
                <a16:creationId xmlns:a16="http://schemas.microsoft.com/office/drawing/2014/main" id="{F79D7007-DEB3-3375-56BC-96B1EAA93A43}"/>
              </a:ext>
            </a:extLst>
          </p:cNvPr>
          <p:cNvCxnSpPr/>
          <p:nvPr/>
        </p:nvCxnSpPr>
        <p:spPr>
          <a:xfrm flipH="1">
            <a:off x="5753201" y="2613447"/>
            <a:ext cx="1460311"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229D4E7-5C00-29BA-22B8-5930AA7714E4}"/>
              </a:ext>
            </a:extLst>
          </p:cNvPr>
          <p:cNvCxnSpPr>
            <a:cxnSpLocks/>
          </p:cNvCxnSpPr>
          <p:nvPr/>
        </p:nvCxnSpPr>
        <p:spPr>
          <a:xfrm>
            <a:off x="5753202" y="3185368"/>
            <a:ext cx="1460311"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1359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301828-5966-8AFB-8F21-5F9C62CD8BFE}"/>
              </a:ext>
            </a:extLst>
          </p:cNvPr>
          <p:cNvSpPr txBox="1"/>
          <p:nvPr/>
        </p:nvSpPr>
        <p:spPr>
          <a:xfrm>
            <a:off x="214063" y="290112"/>
            <a:ext cx="7835970" cy="1815882"/>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And if every ayah plays there is a control panel (in this case it’s a </a:t>
            </a:r>
            <a:r>
              <a:rPr lang="en-US" sz="2800" dirty="0" err="1">
                <a:solidFill>
                  <a:schemeClr val="bg1"/>
                </a:solidFill>
                <a:latin typeface="Poppins" panose="00000500000000000000" pitchFamily="2" charset="0"/>
                <a:cs typeface="Poppins" panose="00000500000000000000" pitchFamily="2" charset="0"/>
              </a:rPr>
              <a:t>BottomBar</a:t>
            </a:r>
            <a:r>
              <a:rPr lang="en-US" sz="2800" dirty="0">
                <a:solidFill>
                  <a:schemeClr val="bg1"/>
                </a:solidFill>
                <a:latin typeface="Poppins" panose="00000500000000000000" pitchFamily="2" charset="0"/>
                <a:cs typeface="Poppins" panose="00000500000000000000" pitchFamily="2" charset="0"/>
              </a:rPr>
              <a:t>) that controls the playback of the currently played ayah</a:t>
            </a:r>
          </a:p>
        </p:txBody>
      </p:sp>
      <p:pic>
        <p:nvPicPr>
          <p:cNvPr id="10" name="Picture 9">
            <a:extLst>
              <a:ext uri="{FF2B5EF4-FFF2-40B4-BE49-F238E27FC236}">
                <a16:creationId xmlns:a16="http://schemas.microsoft.com/office/drawing/2014/main" id="{19BE462D-62EC-4553-2BED-3D2B4621A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21" y="2620424"/>
            <a:ext cx="6095999" cy="2549630"/>
          </a:xfrm>
          <a:prstGeom prst="rect">
            <a:avLst/>
          </a:prstGeom>
        </p:spPr>
      </p:pic>
      <p:pic>
        <p:nvPicPr>
          <p:cNvPr id="14" name="Picture 13">
            <a:extLst>
              <a:ext uri="{FF2B5EF4-FFF2-40B4-BE49-F238E27FC236}">
                <a16:creationId xmlns:a16="http://schemas.microsoft.com/office/drawing/2014/main" id="{DB971792-4B1F-7A1C-690C-763805959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5843" y="2408727"/>
            <a:ext cx="5184366" cy="2973025"/>
          </a:xfrm>
          <a:prstGeom prst="rect">
            <a:avLst/>
          </a:prstGeom>
        </p:spPr>
      </p:pic>
      <p:sp>
        <p:nvSpPr>
          <p:cNvPr id="15" name="TextBox 14">
            <a:extLst>
              <a:ext uri="{FF2B5EF4-FFF2-40B4-BE49-F238E27FC236}">
                <a16:creationId xmlns:a16="http://schemas.microsoft.com/office/drawing/2014/main" id="{A8A7C47C-FF26-C324-6F54-193DDC9FFDE7}"/>
              </a:ext>
            </a:extLst>
          </p:cNvPr>
          <p:cNvSpPr txBox="1"/>
          <p:nvPr/>
        </p:nvSpPr>
        <p:spPr>
          <a:xfrm>
            <a:off x="1800704" y="5381752"/>
            <a:ext cx="2940711" cy="400110"/>
          </a:xfrm>
          <a:prstGeom prst="rect">
            <a:avLst/>
          </a:prstGeom>
          <a:noFill/>
        </p:spPr>
        <p:txBody>
          <a:bodyPr wrap="square" rtlCol="0">
            <a:spAutoFit/>
          </a:bodyPr>
          <a:lstStyle/>
          <a:p>
            <a:pPr algn="ctr"/>
            <a:r>
              <a:rPr lang="en-US" sz="2000" dirty="0" err="1">
                <a:solidFill>
                  <a:schemeClr val="bg1"/>
                </a:solidFill>
                <a:latin typeface="Poppins" panose="00000500000000000000" pitchFamily="2" charset="0"/>
                <a:cs typeface="Poppins" panose="00000500000000000000" pitchFamily="2" charset="0"/>
              </a:rPr>
              <a:t>ReadQoranScreen.kt</a:t>
            </a:r>
            <a:endParaRPr lang="en-US" sz="2000" dirty="0">
              <a:solidFill>
                <a:schemeClr val="bg1"/>
              </a:soli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EA850A28-4138-2965-B838-47486F4140EE}"/>
              </a:ext>
            </a:extLst>
          </p:cNvPr>
          <p:cNvSpPr txBox="1"/>
          <p:nvPr/>
        </p:nvSpPr>
        <p:spPr>
          <a:xfrm>
            <a:off x="7771118" y="5412028"/>
            <a:ext cx="3390797" cy="400110"/>
          </a:xfrm>
          <a:prstGeom prst="rect">
            <a:avLst/>
          </a:prstGeom>
          <a:noFill/>
        </p:spPr>
        <p:txBody>
          <a:bodyPr wrap="square" rtlCol="0">
            <a:spAutoFit/>
          </a:bodyPr>
          <a:lstStyle/>
          <a:p>
            <a:pPr algn="ctr"/>
            <a:r>
              <a:rPr lang="en-US" sz="2000" dirty="0" err="1">
                <a:solidFill>
                  <a:schemeClr val="bg1"/>
                </a:solidFill>
                <a:latin typeface="Poppins" panose="00000500000000000000" pitchFamily="2" charset="0"/>
                <a:cs typeface="Poppins" panose="00000500000000000000" pitchFamily="2" charset="0"/>
              </a:rPr>
              <a:t>ReadQoranViewModel.kt</a:t>
            </a:r>
            <a:endParaRPr lang="en-US" sz="2000" dirty="0">
              <a:solidFill>
                <a:schemeClr val="bg1"/>
              </a:solidFill>
              <a:latin typeface="Poppins" panose="00000500000000000000" pitchFamily="2" charset="0"/>
              <a:cs typeface="Poppins" panose="00000500000000000000" pitchFamily="2" charset="0"/>
            </a:endParaRPr>
          </a:p>
        </p:txBody>
      </p:sp>
      <p:cxnSp>
        <p:nvCxnSpPr>
          <p:cNvPr id="17" name="Straight Arrow Connector 16">
            <a:extLst>
              <a:ext uri="{FF2B5EF4-FFF2-40B4-BE49-F238E27FC236}">
                <a16:creationId xmlns:a16="http://schemas.microsoft.com/office/drawing/2014/main" id="{BE44409C-1413-3131-DBE9-9F9103DBBF33}"/>
              </a:ext>
            </a:extLst>
          </p:cNvPr>
          <p:cNvCxnSpPr>
            <a:cxnSpLocks/>
          </p:cNvCxnSpPr>
          <p:nvPr/>
        </p:nvCxnSpPr>
        <p:spPr>
          <a:xfrm flipH="1">
            <a:off x="6096000" y="3541099"/>
            <a:ext cx="1167474"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5EF4B90-9195-1992-8FA5-BE697C215D39}"/>
              </a:ext>
            </a:extLst>
          </p:cNvPr>
          <p:cNvCxnSpPr>
            <a:cxnSpLocks/>
          </p:cNvCxnSpPr>
          <p:nvPr/>
        </p:nvCxnSpPr>
        <p:spPr>
          <a:xfrm>
            <a:off x="6096000" y="4113020"/>
            <a:ext cx="1167475"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584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396" y="155759"/>
            <a:ext cx="2945916" cy="6546482"/>
          </a:xfrm>
          <a:prstGeom prst="rect">
            <a:avLst/>
          </a:prstGeom>
        </p:spPr>
      </p:pic>
      <p:pic>
        <p:nvPicPr>
          <p:cNvPr id="4" name="Picture 3">
            <a:extLst>
              <a:ext uri="{FF2B5EF4-FFF2-40B4-BE49-F238E27FC236}">
                <a16:creationId xmlns:a16="http://schemas.microsoft.com/office/drawing/2014/main" id="{35BC4579-4D6A-EE49-CC63-1DE860843C0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750" b="98250" l="10000" r="94630">
                        <a14:foregroundMark x1="13611" y1="6542" x2="26481" y2="12083"/>
                        <a14:foregroundMark x1="26481" y1="12083" x2="86944" y2="98250"/>
                        <a14:foregroundMark x1="79352" y1="14417" x2="86019" y2="70958"/>
                        <a14:foregroundMark x1="27130" y1="8167" x2="48611" y2="8042"/>
                        <a14:foregroundMark x1="48611" y1="8042" x2="79815" y2="8667"/>
                        <a14:foregroundMark x1="79815" y1="8667" x2="89167" y2="22958"/>
                        <a14:foregroundMark x1="89167" y1="22958" x2="85648" y2="52042"/>
                        <a14:foregroundMark x1="85648" y1="52042" x2="94630" y2="65417"/>
                        <a14:foregroundMark x1="94630" y1="65417" x2="93241" y2="91583"/>
                        <a14:foregroundMark x1="63519" y1="38042" x2="49167" y2="79042"/>
                        <a14:foregroundMark x1="40185" y1="86333" x2="38333" y2="31417"/>
                        <a14:foregroundMark x1="47778" y1="16042" x2="78889" y2="13417"/>
                        <a14:foregroundMark x1="89167" y1="10792" x2="21759" y2="7958"/>
                        <a14:foregroundMark x1="21759" y1="25125" x2="33333" y2="95625"/>
                        <a14:foregroundMark x1="33333" y1="95625" x2="42870" y2="95625"/>
                        <a14:foregroundMark x1="50926" y1="23542" x2="73426" y2="22500"/>
                        <a14:foregroundMark x1="45556" y1="6958" x2="75278" y2="8375"/>
                        <a14:foregroundMark x1="82037" y1="6375" x2="28519" y2="5958"/>
                        <a14:foregroundMark x1="46481" y1="10583" x2="38333" y2="10208"/>
                        <a14:foregroundMark x1="46944" y1="10208" x2="46944" y2="10208"/>
                        <a14:foregroundMark x1="58148" y1="40875" x2="52778" y2="35417"/>
                        <a14:foregroundMark x1="42407" y1="5542" x2="46481" y2="5333"/>
                        <a14:foregroundMark x1="45556" y1="4750" x2="45556" y2="4750"/>
                        <a14:foregroundMark x1="57222" y1="22292" x2="57222" y2="22292"/>
                      </a14:backgroundRemoval>
                    </a14:imgEffect>
                  </a14:imgLayer>
                </a14:imgProps>
              </a:ext>
              <a:ext uri="{28A0092B-C50C-407E-A947-70E740481C1C}">
                <a14:useLocalDpi xmlns:a14="http://schemas.microsoft.com/office/drawing/2010/main" val="0"/>
              </a:ext>
            </a:extLst>
          </a:blip>
          <a:srcRect t="4542"/>
          <a:stretch/>
        </p:blipFill>
        <p:spPr>
          <a:xfrm>
            <a:off x="486396" y="437321"/>
            <a:ext cx="2945916" cy="6264920"/>
          </a:xfrm>
          <a:prstGeom prst="rect">
            <a:avLst/>
          </a:prstGeom>
        </p:spPr>
      </p:pic>
      <p:sp>
        <p:nvSpPr>
          <p:cNvPr id="5" name="Rectangle 4">
            <a:extLst>
              <a:ext uri="{FF2B5EF4-FFF2-40B4-BE49-F238E27FC236}">
                <a16:creationId xmlns:a16="http://schemas.microsoft.com/office/drawing/2014/main" id="{BFE2DB9F-C668-0BCB-54B2-FCF6FA7D80C2}"/>
              </a:ext>
            </a:extLst>
          </p:cNvPr>
          <p:cNvSpPr/>
          <p:nvPr/>
        </p:nvSpPr>
        <p:spPr>
          <a:xfrm>
            <a:off x="3432312" y="437321"/>
            <a:ext cx="8759688" cy="6264920"/>
          </a:xfrm>
          <a:prstGeom prst="rect">
            <a:avLst/>
          </a:prstGeom>
          <a:solidFill>
            <a:srgbClr val="4438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ABED3BB-1609-31D0-ACDC-56BCD543988B}"/>
              </a:ext>
            </a:extLst>
          </p:cNvPr>
          <p:cNvSpPr txBox="1"/>
          <p:nvPr/>
        </p:nvSpPr>
        <p:spPr>
          <a:xfrm>
            <a:off x="3763616" y="728869"/>
            <a:ext cx="7835970" cy="523220"/>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How about the navigation drawer?</a:t>
            </a:r>
          </a:p>
        </p:txBody>
      </p:sp>
    </p:spTree>
    <p:extLst>
      <p:ext uri="{BB962C8B-B14F-4D97-AF65-F5344CB8AC3E}">
        <p14:creationId xmlns:p14="http://schemas.microsoft.com/office/powerpoint/2010/main" val="220244849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9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500"/>
                                  </p:stCondLst>
                                  <p:childTnLst>
                                    <p:set>
                                      <p:cBhvr>
                                        <p:cTn id="12" dur="indefinite"/>
                                        <p:tgtEl>
                                          <p:spTgt spid="8"/>
                                        </p:tgtEl>
                                        <p:attrNameLst>
                                          <p:attrName>style.opacity</p:attrName>
                                        </p:attrNameLst>
                                      </p:cBhvr>
                                      <p:to>
                                        <p:strVal val="0.5"/>
                                      </p:to>
                                    </p:set>
                                    <p:animEffect filter="image" prLst="opacity: 0.5">
                                      <p:cBhvr rctx="IE">
                                        <p:cTn id="13" dur="indefinite"/>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BED3BB-1609-31D0-ACDC-56BCD543988B}"/>
              </a:ext>
            </a:extLst>
          </p:cNvPr>
          <p:cNvSpPr txBox="1"/>
          <p:nvPr/>
        </p:nvSpPr>
        <p:spPr>
          <a:xfrm>
            <a:off x="132520" y="374327"/>
            <a:ext cx="7835970" cy="2677656"/>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Since we used pager in the Home Screen, we reused the pager to make this possible. When the navigation buttons clicked, it sends surah/</a:t>
            </a:r>
            <a:r>
              <a:rPr lang="en-US" sz="2800" dirty="0" err="1">
                <a:solidFill>
                  <a:schemeClr val="bg1"/>
                </a:solidFill>
                <a:latin typeface="Poppins" panose="00000500000000000000" pitchFamily="2" charset="0"/>
                <a:cs typeface="Poppins" panose="00000500000000000000" pitchFamily="2" charset="0"/>
              </a:rPr>
              <a:t>juz</a:t>
            </a:r>
            <a:r>
              <a:rPr lang="en-US" sz="2800" dirty="0">
                <a:solidFill>
                  <a:schemeClr val="bg1"/>
                </a:solidFill>
                <a:latin typeface="Poppins" panose="00000500000000000000" pitchFamily="2" charset="0"/>
                <a:cs typeface="Poppins" panose="00000500000000000000" pitchFamily="2" charset="0"/>
              </a:rPr>
              <a:t>/page number as a position into the pager, and pager will navigate us to our desired position</a:t>
            </a:r>
          </a:p>
        </p:txBody>
      </p:sp>
      <p:pic>
        <p:nvPicPr>
          <p:cNvPr id="7" name="Picture 6">
            <a:extLst>
              <a:ext uri="{FF2B5EF4-FFF2-40B4-BE49-F238E27FC236}">
                <a16:creationId xmlns:a16="http://schemas.microsoft.com/office/drawing/2014/main" id="{1F6B62AD-ABA1-CF84-CD6F-7BE0F0698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292" y="3051983"/>
            <a:ext cx="5591188" cy="3700929"/>
          </a:xfrm>
          <a:prstGeom prst="rect">
            <a:avLst/>
          </a:prstGeom>
        </p:spPr>
      </p:pic>
    </p:spTree>
    <p:extLst>
      <p:ext uri="{BB962C8B-B14F-4D97-AF65-F5344CB8AC3E}">
        <p14:creationId xmlns:p14="http://schemas.microsoft.com/office/powerpoint/2010/main" val="2250546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37D3812-B7A0-59EF-FF11-81D12A71F472}"/>
              </a:ext>
            </a:extLst>
          </p:cNvPr>
          <p:cNvSpPr/>
          <p:nvPr/>
        </p:nvSpPr>
        <p:spPr>
          <a:xfrm>
            <a:off x="2941983" y="1060174"/>
            <a:ext cx="6735375" cy="5797826"/>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B218B4-1386-0A96-80CE-AC772968A032}"/>
              </a:ext>
            </a:extLst>
          </p:cNvPr>
          <p:cNvSpPr txBox="1"/>
          <p:nvPr/>
        </p:nvSpPr>
        <p:spPr>
          <a:xfrm>
            <a:off x="214063" y="290112"/>
            <a:ext cx="7835970" cy="954107"/>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So, for the final structure of Read Ayah will be like this:</a:t>
            </a:r>
          </a:p>
        </p:txBody>
      </p:sp>
      <p:sp>
        <p:nvSpPr>
          <p:cNvPr id="7" name="Rectangle 6">
            <a:extLst>
              <a:ext uri="{FF2B5EF4-FFF2-40B4-BE49-F238E27FC236}">
                <a16:creationId xmlns:a16="http://schemas.microsoft.com/office/drawing/2014/main" id="{C158397E-632B-E84B-C415-67E09F46C94E}"/>
              </a:ext>
            </a:extLst>
          </p:cNvPr>
          <p:cNvSpPr/>
          <p:nvPr/>
        </p:nvSpPr>
        <p:spPr>
          <a:xfrm>
            <a:off x="3776870" y="1338470"/>
            <a:ext cx="3379304" cy="4426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Pager</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1" name="Rectangle: Rounded Corners 10">
            <a:extLst>
              <a:ext uri="{FF2B5EF4-FFF2-40B4-BE49-F238E27FC236}">
                <a16:creationId xmlns:a16="http://schemas.microsoft.com/office/drawing/2014/main" id="{13319DF1-F670-B8CC-F643-B5D11C6E8FF7}"/>
              </a:ext>
            </a:extLst>
          </p:cNvPr>
          <p:cNvSpPr/>
          <p:nvPr/>
        </p:nvSpPr>
        <p:spPr>
          <a:xfrm>
            <a:off x="7156174" y="1540566"/>
            <a:ext cx="2521184" cy="4224130"/>
          </a:xfrm>
          <a:prstGeom prst="roundRect">
            <a:avLst>
              <a:gd name="adj" fmla="val 1246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Drawer</a:t>
            </a:r>
          </a:p>
        </p:txBody>
      </p:sp>
      <p:sp>
        <p:nvSpPr>
          <p:cNvPr id="12" name="Rectangle 11">
            <a:extLst>
              <a:ext uri="{FF2B5EF4-FFF2-40B4-BE49-F238E27FC236}">
                <a16:creationId xmlns:a16="http://schemas.microsoft.com/office/drawing/2014/main" id="{D75A6350-792C-849E-0563-8ECCA1165FBD}"/>
              </a:ext>
            </a:extLst>
          </p:cNvPr>
          <p:cNvSpPr/>
          <p:nvPr/>
        </p:nvSpPr>
        <p:spPr>
          <a:xfrm>
            <a:off x="3776869" y="1946413"/>
            <a:ext cx="3379303" cy="38182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LazyColumnScrollBar</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3" name="Rectangle 12">
            <a:extLst>
              <a:ext uri="{FF2B5EF4-FFF2-40B4-BE49-F238E27FC236}">
                <a16:creationId xmlns:a16="http://schemas.microsoft.com/office/drawing/2014/main" id="{C99EC58D-6F17-FB87-6139-873505B208D8}"/>
              </a:ext>
            </a:extLst>
          </p:cNvPr>
          <p:cNvSpPr/>
          <p:nvPr/>
        </p:nvSpPr>
        <p:spPr>
          <a:xfrm>
            <a:off x="3776869" y="2411896"/>
            <a:ext cx="3379303" cy="3352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a:p>
            <a:pPr algn="ctr"/>
            <a:endParaRPr lang="en-US" dirty="0"/>
          </a:p>
          <a:p>
            <a:pPr algn="ctr"/>
            <a:endParaRPr lang="en-US" dirty="0"/>
          </a:p>
          <a:p>
            <a:pPr algn="ctr"/>
            <a:r>
              <a:rPr lang="en-US" dirty="0"/>
              <a:t>Lazy Column</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4" name="Flowchart: Alternate Process 13">
            <a:extLst>
              <a:ext uri="{FF2B5EF4-FFF2-40B4-BE49-F238E27FC236}">
                <a16:creationId xmlns:a16="http://schemas.microsoft.com/office/drawing/2014/main" id="{A6F196F0-B6A1-387C-EF32-C93BEC817877}"/>
              </a:ext>
            </a:extLst>
          </p:cNvPr>
          <p:cNvSpPr/>
          <p:nvPr/>
        </p:nvSpPr>
        <p:spPr>
          <a:xfrm>
            <a:off x="3776867" y="5929051"/>
            <a:ext cx="3379303" cy="8481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ModalBottomSheet</a:t>
            </a:r>
            <a:endParaRPr lang="en-US" dirty="0"/>
          </a:p>
          <a:p>
            <a:pPr algn="ctr"/>
            <a:r>
              <a:rPr lang="en-US" dirty="0"/>
              <a:t>(Footnotes)</a:t>
            </a:r>
          </a:p>
        </p:txBody>
      </p:sp>
      <p:sp>
        <p:nvSpPr>
          <p:cNvPr id="16" name="TextBox 15">
            <a:extLst>
              <a:ext uri="{FF2B5EF4-FFF2-40B4-BE49-F238E27FC236}">
                <a16:creationId xmlns:a16="http://schemas.microsoft.com/office/drawing/2014/main" id="{C10EB597-B3B8-0E54-964F-B33A658BBFC2}"/>
              </a:ext>
            </a:extLst>
          </p:cNvPr>
          <p:cNvSpPr txBox="1"/>
          <p:nvPr/>
        </p:nvSpPr>
        <p:spPr>
          <a:xfrm rot="16200000">
            <a:off x="2508988" y="3391022"/>
            <a:ext cx="1700875" cy="523220"/>
          </a:xfrm>
          <a:prstGeom prst="rect">
            <a:avLst/>
          </a:prstGeom>
          <a:noFill/>
        </p:spPr>
        <p:txBody>
          <a:bodyPr wrap="square" rtlCol="0">
            <a:spAutoFit/>
          </a:bodyPr>
          <a:lstStyle/>
          <a:p>
            <a:r>
              <a:rPr lang="en-US" sz="2800" dirty="0">
                <a:solidFill>
                  <a:srgbClr val="7030A0"/>
                </a:solidFill>
                <a:latin typeface="Poppins" panose="00000500000000000000" pitchFamily="2" charset="0"/>
                <a:cs typeface="Poppins" panose="00000500000000000000" pitchFamily="2" charset="0"/>
              </a:rPr>
              <a:t>Scaffold</a:t>
            </a:r>
          </a:p>
        </p:txBody>
      </p:sp>
      <p:sp>
        <p:nvSpPr>
          <p:cNvPr id="17" name="Flowchart: Alternate Process 16">
            <a:extLst>
              <a:ext uri="{FF2B5EF4-FFF2-40B4-BE49-F238E27FC236}">
                <a16:creationId xmlns:a16="http://schemas.microsoft.com/office/drawing/2014/main" id="{490A8FF3-7DAA-5CBF-4B2F-C65F1A0422B9}"/>
              </a:ext>
            </a:extLst>
          </p:cNvPr>
          <p:cNvSpPr/>
          <p:nvPr/>
        </p:nvSpPr>
        <p:spPr>
          <a:xfrm>
            <a:off x="3776865" y="5100790"/>
            <a:ext cx="3379303" cy="8481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BottomBar</a:t>
            </a:r>
            <a:r>
              <a:rPr lang="en-US" dirty="0"/>
              <a:t> </a:t>
            </a:r>
          </a:p>
          <a:p>
            <a:pPr algn="ctr"/>
            <a:r>
              <a:rPr lang="en-US" dirty="0"/>
              <a:t>(Play Ayah Control panel)</a:t>
            </a:r>
          </a:p>
        </p:txBody>
      </p:sp>
    </p:spTree>
    <p:extLst>
      <p:ext uri="{BB962C8B-B14F-4D97-AF65-F5344CB8AC3E}">
        <p14:creationId xmlns:p14="http://schemas.microsoft.com/office/powerpoint/2010/main" val="23874978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9642BC-641A-C36A-DA05-8CE4A8215026}"/>
              </a:ext>
            </a:extLst>
          </p:cNvPr>
          <p:cNvSpPr txBox="1"/>
          <p:nvPr/>
        </p:nvSpPr>
        <p:spPr>
          <a:xfrm>
            <a:off x="384313" y="649357"/>
            <a:ext cx="6162261" cy="707886"/>
          </a:xfrm>
          <a:prstGeom prst="rect">
            <a:avLst/>
          </a:prstGeom>
          <a:noFill/>
        </p:spPr>
        <p:txBody>
          <a:bodyPr wrap="square" rtlCol="0">
            <a:spAutoFit/>
          </a:bodyPr>
          <a:lstStyle/>
          <a:p>
            <a:r>
              <a:rPr lang="en-US" sz="4000" dirty="0">
                <a:solidFill>
                  <a:schemeClr val="bg1"/>
                </a:solidFill>
                <a:latin typeface="Quicksand" panose="00000500000000000000" pitchFamily="2" charset="0"/>
              </a:rPr>
              <a:t>Search Ayah Screen</a:t>
            </a:r>
          </a:p>
        </p:txBody>
      </p:sp>
      <p:pic>
        <p:nvPicPr>
          <p:cNvPr id="6" name="Picture 5">
            <a:extLst>
              <a:ext uri="{FF2B5EF4-FFF2-40B4-BE49-F238E27FC236}">
                <a16:creationId xmlns:a16="http://schemas.microsoft.com/office/drawing/2014/main" id="{DB53CD1C-8BE3-4DFB-1DBA-D433045832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53727" y="993914"/>
            <a:ext cx="2795379" cy="4969562"/>
          </a:xfrm>
          <a:prstGeom prst="rect">
            <a:avLst/>
          </a:prstGeom>
        </p:spPr>
      </p:pic>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02814" y="649358"/>
            <a:ext cx="2497204" cy="5549344"/>
          </a:xfrm>
          <a:prstGeom prst="rect">
            <a:avLst/>
          </a:prstGeom>
        </p:spPr>
      </p:pic>
    </p:spTree>
    <p:extLst>
      <p:ext uri="{BB962C8B-B14F-4D97-AF65-F5344CB8AC3E}">
        <p14:creationId xmlns:p14="http://schemas.microsoft.com/office/powerpoint/2010/main" val="1809920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xit" presetSubtype="8" fill="hold"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6396" y="155759"/>
            <a:ext cx="2945916" cy="6546482"/>
          </a:xfrm>
          <a:prstGeom prst="rect">
            <a:avLst/>
          </a:prstGeom>
        </p:spPr>
      </p:pic>
      <p:sp>
        <p:nvSpPr>
          <p:cNvPr id="2" name="TextBox 1">
            <a:extLst>
              <a:ext uri="{FF2B5EF4-FFF2-40B4-BE49-F238E27FC236}">
                <a16:creationId xmlns:a16="http://schemas.microsoft.com/office/drawing/2014/main" id="{9ABED3BB-1609-31D0-ACDC-56BCD543988B}"/>
              </a:ext>
            </a:extLst>
          </p:cNvPr>
          <p:cNvSpPr txBox="1"/>
          <p:nvPr/>
        </p:nvSpPr>
        <p:spPr>
          <a:xfrm>
            <a:off x="3763616" y="728869"/>
            <a:ext cx="7835970" cy="2800767"/>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What have changed:</a:t>
            </a:r>
          </a:p>
          <a:p>
            <a:endParaRPr lang="en-US" sz="2800" dirty="0">
              <a:solidFill>
                <a:schemeClr val="bg1"/>
              </a:solidFill>
              <a:latin typeface="Poppins" panose="00000500000000000000" pitchFamily="2" charset="0"/>
              <a:cs typeface="Poppins" panose="00000500000000000000" pitchFamily="2" charset="0"/>
            </a:endParaRP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Overall same as search surah.</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But, because this is Ayah Search, we provide button for copying and sharing the ayah text, previously we provided the bookmarks button too, but we removed it here, because we can’t determine which type of index type to read.</a:t>
            </a:r>
          </a:p>
        </p:txBody>
      </p:sp>
    </p:spTree>
    <p:extLst>
      <p:ext uri="{BB962C8B-B14F-4D97-AF65-F5344CB8AC3E}">
        <p14:creationId xmlns:p14="http://schemas.microsoft.com/office/powerpoint/2010/main" val="1384254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FB6C76-432D-147E-7D36-04626CB67A8C}"/>
              </a:ext>
            </a:extLst>
          </p:cNvPr>
          <p:cNvSpPr txBox="1"/>
          <p:nvPr/>
        </p:nvSpPr>
        <p:spPr>
          <a:xfrm>
            <a:off x="384313" y="649357"/>
            <a:ext cx="6162261" cy="707886"/>
          </a:xfrm>
          <a:prstGeom prst="rect">
            <a:avLst/>
          </a:prstGeom>
          <a:noFill/>
        </p:spPr>
        <p:txBody>
          <a:bodyPr wrap="square" rtlCol="0">
            <a:spAutoFit/>
          </a:bodyPr>
          <a:lstStyle/>
          <a:p>
            <a:r>
              <a:rPr lang="en-US" sz="4000" dirty="0">
                <a:solidFill>
                  <a:schemeClr val="bg1"/>
                </a:solidFill>
                <a:latin typeface="Quicksand" panose="00000500000000000000" pitchFamily="2" charset="0"/>
              </a:rPr>
              <a:t>Migration Percentage</a:t>
            </a:r>
          </a:p>
        </p:txBody>
      </p:sp>
      <p:sp>
        <p:nvSpPr>
          <p:cNvPr id="5" name="TextBox 4">
            <a:extLst>
              <a:ext uri="{FF2B5EF4-FFF2-40B4-BE49-F238E27FC236}">
                <a16:creationId xmlns:a16="http://schemas.microsoft.com/office/drawing/2014/main" id="{8ACBF279-338E-7C49-2095-2CBA3D610B48}"/>
              </a:ext>
            </a:extLst>
          </p:cNvPr>
          <p:cNvSpPr txBox="1"/>
          <p:nvPr/>
        </p:nvSpPr>
        <p:spPr>
          <a:xfrm>
            <a:off x="384313" y="1765805"/>
            <a:ext cx="7835970" cy="3539430"/>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Home Screen – 100% + Improvement</a:t>
            </a:r>
          </a:p>
          <a:p>
            <a:r>
              <a:rPr lang="en-US" sz="2800" dirty="0">
                <a:solidFill>
                  <a:schemeClr val="bg1"/>
                </a:solidFill>
                <a:latin typeface="Poppins" panose="00000500000000000000" pitchFamily="2" charset="0"/>
                <a:cs typeface="Poppins" panose="00000500000000000000" pitchFamily="2" charset="0"/>
              </a:rPr>
              <a:t>Read Screen – 100% + Improvement</a:t>
            </a:r>
          </a:p>
          <a:p>
            <a:r>
              <a:rPr lang="en-US" sz="2800" dirty="0">
                <a:solidFill>
                  <a:schemeClr val="bg1"/>
                </a:solidFill>
                <a:latin typeface="Poppins" panose="00000500000000000000" pitchFamily="2" charset="0"/>
                <a:cs typeface="Poppins" panose="00000500000000000000" pitchFamily="2" charset="0"/>
              </a:rPr>
              <a:t>Search Surah – 100% + Improvement</a:t>
            </a:r>
          </a:p>
          <a:p>
            <a:r>
              <a:rPr lang="en-US" sz="2800" dirty="0">
                <a:solidFill>
                  <a:schemeClr val="bg1"/>
                </a:solidFill>
                <a:latin typeface="Poppins" panose="00000500000000000000" pitchFamily="2" charset="0"/>
                <a:cs typeface="Poppins" panose="00000500000000000000" pitchFamily="2" charset="0"/>
              </a:rPr>
              <a:t>Bookmarks – 100% + Improvement</a:t>
            </a:r>
          </a:p>
          <a:p>
            <a:r>
              <a:rPr lang="en-US" sz="2800" dirty="0">
                <a:solidFill>
                  <a:schemeClr val="bg1"/>
                </a:solidFill>
                <a:latin typeface="Poppins" panose="00000500000000000000" pitchFamily="2" charset="0"/>
                <a:cs typeface="Poppins" panose="00000500000000000000" pitchFamily="2" charset="0"/>
              </a:rPr>
              <a:t>Find Qibla – 100%</a:t>
            </a:r>
          </a:p>
          <a:p>
            <a:r>
              <a:rPr lang="en-US" sz="2800" dirty="0">
                <a:solidFill>
                  <a:schemeClr val="bg1"/>
                </a:solidFill>
                <a:latin typeface="Poppins" panose="00000500000000000000" pitchFamily="2" charset="0"/>
                <a:cs typeface="Poppins" panose="00000500000000000000" pitchFamily="2" charset="0"/>
              </a:rPr>
              <a:t>Settings Screen – 100%</a:t>
            </a:r>
          </a:p>
          <a:p>
            <a:r>
              <a:rPr lang="en-US" sz="2800" dirty="0">
                <a:solidFill>
                  <a:schemeClr val="bg1"/>
                </a:solidFill>
                <a:latin typeface="Poppins" panose="00000500000000000000" pitchFamily="2" charset="0"/>
                <a:cs typeface="Poppins" panose="00000500000000000000" pitchFamily="2" charset="0"/>
              </a:rPr>
              <a:t>Search Ayah – 100%</a:t>
            </a:r>
          </a:p>
          <a:p>
            <a:r>
              <a:rPr lang="en-US" sz="2800" dirty="0" err="1">
                <a:solidFill>
                  <a:schemeClr val="bg1"/>
                </a:solidFill>
                <a:latin typeface="Poppins" panose="00000500000000000000" pitchFamily="2" charset="0"/>
                <a:cs typeface="Poppins" panose="00000500000000000000" pitchFamily="2" charset="0"/>
              </a:rPr>
              <a:t>Sholat</a:t>
            </a:r>
            <a:r>
              <a:rPr lang="en-US" sz="2800" dirty="0">
                <a:solidFill>
                  <a:schemeClr val="bg1"/>
                </a:solidFill>
                <a:latin typeface="Poppins" panose="00000500000000000000" pitchFamily="2" charset="0"/>
                <a:cs typeface="Poppins" panose="00000500000000000000" pitchFamily="2" charset="0"/>
              </a:rPr>
              <a:t> Schedule – 90%</a:t>
            </a:r>
          </a:p>
        </p:txBody>
      </p:sp>
    </p:spTree>
    <p:extLst>
      <p:ext uri="{BB962C8B-B14F-4D97-AF65-F5344CB8AC3E}">
        <p14:creationId xmlns:p14="http://schemas.microsoft.com/office/powerpoint/2010/main" val="3329520652"/>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FB6C76-432D-147E-7D36-04626CB67A8C}"/>
              </a:ext>
            </a:extLst>
          </p:cNvPr>
          <p:cNvSpPr txBox="1"/>
          <p:nvPr/>
        </p:nvSpPr>
        <p:spPr>
          <a:xfrm>
            <a:off x="384313" y="649357"/>
            <a:ext cx="6162261" cy="707886"/>
          </a:xfrm>
          <a:prstGeom prst="rect">
            <a:avLst/>
          </a:prstGeom>
          <a:noFill/>
        </p:spPr>
        <p:txBody>
          <a:bodyPr wrap="square" rtlCol="0">
            <a:spAutoFit/>
          </a:bodyPr>
          <a:lstStyle/>
          <a:p>
            <a:r>
              <a:rPr lang="en-US" sz="4000" dirty="0">
                <a:solidFill>
                  <a:schemeClr val="bg1"/>
                </a:solidFill>
                <a:latin typeface="Quicksand" panose="00000500000000000000" pitchFamily="2" charset="0"/>
              </a:rPr>
              <a:t>Migration Percentage</a:t>
            </a:r>
          </a:p>
        </p:txBody>
      </p:sp>
      <p:sp>
        <p:nvSpPr>
          <p:cNvPr id="5" name="TextBox 4">
            <a:extLst>
              <a:ext uri="{FF2B5EF4-FFF2-40B4-BE49-F238E27FC236}">
                <a16:creationId xmlns:a16="http://schemas.microsoft.com/office/drawing/2014/main" id="{8ACBF279-338E-7C49-2095-2CBA3D610B48}"/>
              </a:ext>
            </a:extLst>
          </p:cNvPr>
          <p:cNvSpPr txBox="1"/>
          <p:nvPr/>
        </p:nvSpPr>
        <p:spPr>
          <a:xfrm>
            <a:off x="384313" y="1765805"/>
            <a:ext cx="10893287" cy="4832092"/>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From 8 Screens,</a:t>
            </a:r>
          </a:p>
          <a:p>
            <a:endParaRPr lang="en-US" sz="2800" dirty="0">
              <a:solidFill>
                <a:schemeClr val="bg1"/>
              </a:solidFill>
              <a:latin typeface="Poppins" panose="00000500000000000000" pitchFamily="2" charset="0"/>
              <a:cs typeface="Poppins" panose="00000500000000000000" pitchFamily="2" charset="0"/>
            </a:endParaRPr>
          </a:p>
          <a:p>
            <a:r>
              <a:rPr lang="en-US" sz="2800" dirty="0">
                <a:solidFill>
                  <a:schemeClr val="bg1"/>
                </a:solidFill>
                <a:latin typeface="Poppins" panose="00000500000000000000" pitchFamily="2" charset="0"/>
                <a:cs typeface="Poppins" panose="00000500000000000000" pitchFamily="2" charset="0"/>
              </a:rPr>
              <a:t>4 Screens had 100% Migration + Improvement</a:t>
            </a:r>
          </a:p>
          <a:p>
            <a:r>
              <a:rPr lang="en-US" sz="2800" dirty="0">
                <a:solidFill>
                  <a:schemeClr val="bg1"/>
                </a:solidFill>
                <a:latin typeface="Poppins" panose="00000500000000000000" pitchFamily="2" charset="0"/>
                <a:cs typeface="Poppins" panose="00000500000000000000" pitchFamily="2" charset="0"/>
              </a:rPr>
              <a:t>Thanks to Jetpack Compose that made the improvement easily.</a:t>
            </a:r>
          </a:p>
          <a:p>
            <a:endParaRPr lang="en-US" sz="2800" dirty="0">
              <a:solidFill>
                <a:schemeClr val="bg1"/>
              </a:solidFill>
              <a:latin typeface="Poppins" panose="00000500000000000000" pitchFamily="2" charset="0"/>
              <a:cs typeface="Poppins" panose="00000500000000000000" pitchFamily="2" charset="0"/>
            </a:endParaRPr>
          </a:p>
          <a:p>
            <a:pPr marL="514350" indent="-514350">
              <a:buAutoNum type="arabicPlain" startAt="3"/>
            </a:pPr>
            <a:r>
              <a:rPr lang="en-US" sz="2800" dirty="0">
                <a:solidFill>
                  <a:schemeClr val="bg1"/>
                </a:solidFill>
                <a:latin typeface="Poppins" panose="00000500000000000000" pitchFamily="2" charset="0"/>
                <a:cs typeface="Poppins" panose="00000500000000000000" pitchFamily="2" charset="0"/>
              </a:rPr>
              <a:t>Others migrated successfully</a:t>
            </a:r>
          </a:p>
          <a:p>
            <a:pPr marL="514350" indent="-514350">
              <a:buAutoNum type="arabicPlain" startAt="3"/>
            </a:pPr>
            <a:endParaRPr lang="en-US" sz="2800" dirty="0">
              <a:solidFill>
                <a:schemeClr val="bg1"/>
              </a:solidFill>
              <a:latin typeface="Poppins" panose="00000500000000000000" pitchFamily="2" charset="0"/>
              <a:cs typeface="Poppins" panose="00000500000000000000" pitchFamily="2" charset="0"/>
            </a:endParaRPr>
          </a:p>
          <a:p>
            <a:r>
              <a:rPr lang="en-US" sz="2800" dirty="0">
                <a:solidFill>
                  <a:schemeClr val="bg1"/>
                </a:solidFill>
                <a:latin typeface="Poppins" panose="00000500000000000000" pitchFamily="2" charset="0"/>
                <a:cs typeface="Poppins" panose="00000500000000000000" pitchFamily="2" charset="0"/>
              </a:rPr>
              <a:t>And the last one migrated successfully, but minus in error handling</a:t>
            </a:r>
          </a:p>
          <a:p>
            <a:endParaRPr lang="en-US" sz="28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908897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5FB12C-AF1A-BBC1-8DA9-511A96492CAF}"/>
              </a:ext>
            </a:extLst>
          </p:cNvPr>
          <p:cNvSpPr txBox="1"/>
          <p:nvPr/>
        </p:nvSpPr>
        <p:spPr>
          <a:xfrm>
            <a:off x="1838195" y="1179574"/>
            <a:ext cx="8515610" cy="1107996"/>
          </a:xfrm>
          <a:prstGeom prst="rect">
            <a:avLst/>
          </a:prstGeom>
          <a:noFill/>
        </p:spPr>
        <p:txBody>
          <a:bodyPr wrap="square" rtlCol="0">
            <a:spAutoFit/>
          </a:bodyPr>
          <a:lstStyle/>
          <a:p>
            <a:pPr algn="ctr"/>
            <a:r>
              <a:rPr lang="en-US" sz="6600" dirty="0">
                <a:solidFill>
                  <a:schemeClr val="bg1"/>
                </a:solidFill>
                <a:latin typeface="Poppins" panose="00000500000000000000" pitchFamily="2" charset="0"/>
                <a:cs typeface="Poppins" panose="00000500000000000000" pitchFamily="2" charset="0"/>
              </a:rPr>
              <a:t>Thanks for reading!</a:t>
            </a:r>
          </a:p>
        </p:txBody>
      </p:sp>
      <p:pic>
        <p:nvPicPr>
          <p:cNvPr id="5" name="Picture 4">
            <a:extLst>
              <a:ext uri="{FF2B5EF4-FFF2-40B4-BE49-F238E27FC236}">
                <a16:creationId xmlns:a16="http://schemas.microsoft.com/office/drawing/2014/main" id="{F3ECE79A-67D2-EAE2-A905-7943289CA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2361" y="2287570"/>
            <a:ext cx="2507277" cy="2507277"/>
          </a:xfrm>
          <a:prstGeom prst="rect">
            <a:avLst/>
          </a:prstGeom>
        </p:spPr>
      </p:pic>
      <p:sp>
        <p:nvSpPr>
          <p:cNvPr id="6" name="TextBox 5">
            <a:extLst>
              <a:ext uri="{FF2B5EF4-FFF2-40B4-BE49-F238E27FC236}">
                <a16:creationId xmlns:a16="http://schemas.microsoft.com/office/drawing/2014/main" id="{B1CF2394-ECF2-7B68-BF0D-8107C8B81B3E}"/>
              </a:ext>
            </a:extLst>
          </p:cNvPr>
          <p:cNvSpPr txBox="1"/>
          <p:nvPr/>
        </p:nvSpPr>
        <p:spPr>
          <a:xfrm>
            <a:off x="650543" y="4794847"/>
            <a:ext cx="10890912" cy="707886"/>
          </a:xfrm>
          <a:prstGeom prst="rect">
            <a:avLst/>
          </a:prstGeom>
          <a:noFill/>
        </p:spPr>
        <p:txBody>
          <a:bodyPr wrap="square" rtlCol="0">
            <a:spAutoFit/>
          </a:bodyPr>
          <a:lstStyle/>
          <a:p>
            <a:pPr algn="ctr"/>
            <a:r>
              <a:rPr lang="en-US" sz="4000" dirty="0" err="1">
                <a:solidFill>
                  <a:schemeClr val="bg1"/>
                </a:solidFill>
                <a:latin typeface="Quicksand" panose="00000500000000000000" pitchFamily="2" charset="0"/>
              </a:rPr>
              <a:t>MyQoran</a:t>
            </a:r>
            <a:r>
              <a:rPr lang="en-US" sz="4000" dirty="0">
                <a:solidFill>
                  <a:schemeClr val="bg1"/>
                </a:solidFill>
                <a:latin typeface="Quicksand" panose="00000500000000000000" pitchFamily="2" charset="0"/>
              </a:rPr>
              <a:t> by RMA Projects</a:t>
            </a:r>
          </a:p>
        </p:txBody>
      </p:sp>
    </p:spTree>
    <p:extLst>
      <p:ext uri="{BB962C8B-B14F-4D97-AF65-F5344CB8AC3E}">
        <p14:creationId xmlns:p14="http://schemas.microsoft.com/office/powerpoint/2010/main" val="476171691"/>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14" y="556591"/>
            <a:ext cx="2497206" cy="5549346"/>
          </a:xfrm>
          <a:prstGeom prst="rect">
            <a:avLst/>
          </a:prstGeom>
        </p:spPr>
      </p:pic>
      <p:sp>
        <p:nvSpPr>
          <p:cNvPr id="2" name="TextBox 1">
            <a:extLst>
              <a:ext uri="{FF2B5EF4-FFF2-40B4-BE49-F238E27FC236}">
                <a16:creationId xmlns:a16="http://schemas.microsoft.com/office/drawing/2014/main" id="{769E9E81-4AB9-8EDA-11F8-060D4807FF72}"/>
              </a:ext>
            </a:extLst>
          </p:cNvPr>
          <p:cNvSpPr txBox="1"/>
          <p:nvPr/>
        </p:nvSpPr>
        <p:spPr>
          <a:xfrm>
            <a:off x="3763616" y="728869"/>
            <a:ext cx="7835970" cy="2923877"/>
          </a:xfrm>
          <a:prstGeom prst="rect">
            <a:avLst/>
          </a:prstGeom>
          <a:noFill/>
        </p:spPr>
        <p:txBody>
          <a:bodyPr wrap="square" rtlCol="0">
            <a:spAutoFit/>
          </a:bodyPr>
          <a:lstStyle/>
          <a:p>
            <a:r>
              <a:rPr lang="en-US" sz="2800" dirty="0">
                <a:solidFill>
                  <a:schemeClr val="bg1"/>
                </a:solidFill>
                <a:latin typeface="Poppins" panose="00000500000000000000" pitchFamily="2" charset="0"/>
                <a:cs typeface="Poppins" panose="00000500000000000000" pitchFamily="2" charset="0"/>
              </a:rPr>
              <a:t>What have changed:</a:t>
            </a:r>
          </a:p>
          <a:p>
            <a:endParaRPr lang="en-US" sz="2800" dirty="0">
              <a:solidFill>
                <a:schemeClr val="bg1"/>
              </a:solidFill>
              <a:latin typeface="Poppins" panose="00000500000000000000" pitchFamily="2" charset="0"/>
              <a:cs typeface="Poppins" panose="00000500000000000000" pitchFamily="2" charset="0"/>
            </a:endParaRP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Redesign</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Proper Material 3 usage</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Removed unnecessary components</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Removed </a:t>
            </a:r>
            <a:r>
              <a:rPr lang="en-US" sz="2000" dirty="0" err="1">
                <a:solidFill>
                  <a:schemeClr val="bg1"/>
                </a:solidFill>
                <a:latin typeface="Poppins" panose="00000500000000000000" pitchFamily="2" charset="0"/>
                <a:cs typeface="Poppins" panose="00000500000000000000" pitchFamily="2" charset="0"/>
              </a:rPr>
              <a:t>Bottomsheet</a:t>
            </a:r>
            <a:r>
              <a:rPr lang="en-US" sz="2000" dirty="0">
                <a:solidFill>
                  <a:schemeClr val="bg1"/>
                </a:solidFill>
                <a:latin typeface="Poppins" panose="00000500000000000000" pitchFamily="2" charset="0"/>
                <a:cs typeface="Poppins" panose="00000500000000000000" pitchFamily="2" charset="0"/>
              </a:rPr>
              <a:t>, added vertical weight instead</a:t>
            </a:r>
          </a:p>
          <a:p>
            <a:pPr marL="457200" indent="-457200">
              <a:buFontTx/>
              <a:buChar char="-"/>
            </a:pPr>
            <a:r>
              <a:rPr lang="en-US" sz="2000" dirty="0">
                <a:solidFill>
                  <a:schemeClr val="bg1"/>
                </a:solidFill>
                <a:latin typeface="Poppins" panose="00000500000000000000" pitchFamily="2" charset="0"/>
                <a:cs typeface="Poppins" panose="00000500000000000000" pitchFamily="2" charset="0"/>
              </a:rPr>
              <a:t>UI Replacement</a:t>
            </a:r>
          </a:p>
          <a:p>
            <a:pPr marL="457200" indent="-457200">
              <a:buFontTx/>
              <a:buChar char="-"/>
            </a:pPr>
            <a:endParaRPr lang="en-US" sz="28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592661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1840" y="1228300"/>
            <a:ext cx="3939829" cy="8755175"/>
          </a:xfrm>
          <a:prstGeom prst="rect">
            <a:avLst/>
          </a:prstGeom>
        </p:spPr>
      </p:pic>
      <p:sp>
        <p:nvSpPr>
          <p:cNvPr id="3" name="TextBox 2">
            <a:extLst>
              <a:ext uri="{FF2B5EF4-FFF2-40B4-BE49-F238E27FC236}">
                <a16:creationId xmlns:a16="http://schemas.microsoft.com/office/drawing/2014/main" id="{817CE20B-24FF-D9EC-61BA-DD6D527DA8F7}"/>
              </a:ext>
            </a:extLst>
          </p:cNvPr>
          <p:cNvSpPr txBox="1"/>
          <p:nvPr/>
        </p:nvSpPr>
        <p:spPr>
          <a:xfrm>
            <a:off x="7738281" y="6150114"/>
            <a:ext cx="4311879" cy="707886"/>
          </a:xfrm>
          <a:prstGeom prst="rect">
            <a:avLst/>
          </a:prstGeom>
          <a:noFill/>
        </p:spPr>
        <p:txBody>
          <a:bodyPr wrap="square" rtlCol="0">
            <a:spAutoFit/>
          </a:bodyPr>
          <a:lstStyle/>
          <a:p>
            <a:pPr algn="r"/>
            <a:r>
              <a:rPr lang="en-US" sz="4000" dirty="0">
                <a:solidFill>
                  <a:schemeClr val="bg1"/>
                </a:solidFill>
                <a:latin typeface="Quicksand" panose="00000500000000000000" pitchFamily="2" charset="0"/>
              </a:rPr>
              <a:t>Components</a:t>
            </a:r>
          </a:p>
        </p:txBody>
      </p:sp>
      <p:sp>
        <p:nvSpPr>
          <p:cNvPr id="47" name="Rectangle: Rounded Corners 46">
            <a:extLst>
              <a:ext uri="{FF2B5EF4-FFF2-40B4-BE49-F238E27FC236}">
                <a16:creationId xmlns:a16="http://schemas.microsoft.com/office/drawing/2014/main" id="{1B577803-2748-119B-F6DE-CAE7B1CC499B}"/>
              </a:ext>
            </a:extLst>
          </p:cNvPr>
          <p:cNvSpPr/>
          <p:nvPr/>
        </p:nvSpPr>
        <p:spPr>
          <a:xfrm>
            <a:off x="4943061" y="1934817"/>
            <a:ext cx="6480313" cy="38828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C56150-B43A-938E-C0F2-CDF30CF1ACEA}"/>
              </a:ext>
            </a:extLst>
          </p:cNvPr>
          <p:cNvPicPr>
            <a:picLocks noChangeAspect="1"/>
          </p:cNvPicPr>
          <p:nvPr/>
        </p:nvPicPr>
        <p:blipFill rotWithShape="1">
          <a:blip r:embed="rId4">
            <a:extLst>
              <a:ext uri="{28A0092B-C50C-407E-A947-70E740481C1C}">
                <a14:useLocalDpi xmlns:a14="http://schemas.microsoft.com/office/drawing/2010/main" val="0"/>
              </a:ext>
            </a:extLst>
          </a:blip>
          <a:srcRect t="4539" b="88904"/>
          <a:stretch/>
        </p:blipFill>
        <p:spPr>
          <a:xfrm>
            <a:off x="141840" y="1625764"/>
            <a:ext cx="3939829" cy="574097"/>
          </a:xfrm>
          <a:prstGeom prst="rect">
            <a:avLst/>
          </a:prstGeom>
        </p:spPr>
      </p:pic>
      <p:pic>
        <p:nvPicPr>
          <p:cNvPr id="2" name="Picture 1">
            <a:extLst>
              <a:ext uri="{FF2B5EF4-FFF2-40B4-BE49-F238E27FC236}">
                <a16:creationId xmlns:a16="http://schemas.microsoft.com/office/drawing/2014/main" id="{6A09D721-0175-76FE-237D-FEF768C236AD}"/>
              </a:ext>
            </a:extLst>
          </p:cNvPr>
          <p:cNvPicPr>
            <a:picLocks noChangeAspect="1"/>
          </p:cNvPicPr>
          <p:nvPr/>
        </p:nvPicPr>
        <p:blipFill rotWithShape="1">
          <a:blip r:embed="rId4">
            <a:extLst>
              <a:ext uri="{28A0092B-C50C-407E-A947-70E740481C1C}">
                <a14:useLocalDpi xmlns:a14="http://schemas.microsoft.com/office/drawing/2010/main" val="0"/>
              </a:ext>
            </a:extLst>
          </a:blip>
          <a:srcRect t="4539" b="88904"/>
          <a:stretch/>
        </p:blipFill>
        <p:spPr>
          <a:xfrm>
            <a:off x="6140418" y="1184290"/>
            <a:ext cx="3939829" cy="574097"/>
          </a:xfrm>
          <a:prstGeom prst="rect">
            <a:avLst/>
          </a:prstGeom>
        </p:spPr>
      </p:pic>
      <p:sp>
        <p:nvSpPr>
          <p:cNvPr id="14" name="TextBox 13">
            <a:extLst>
              <a:ext uri="{FF2B5EF4-FFF2-40B4-BE49-F238E27FC236}">
                <a16:creationId xmlns:a16="http://schemas.microsoft.com/office/drawing/2014/main" id="{A946A62F-992C-D202-0D8C-3FDB2298A9D2}"/>
              </a:ext>
            </a:extLst>
          </p:cNvPr>
          <p:cNvSpPr txBox="1"/>
          <p:nvPr/>
        </p:nvSpPr>
        <p:spPr>
          <a:xfrm>
            <a:off x="6738731" y="2199861"/>
            <a:ext cx="2643807" cy="369332"/>
          </a:xfrm>
          <a:prstGeom prst="rect">
            <a:avLst/>
          </a:prstGeom>
          <a:noFill/>
        </p:spPr>
        <p:txBody>
          <a:bodyPr wrap="square" rtlCol="0">
            <a:spAutoFit/>
          </a:bodyPr>
          <a:lstStyle/>
          <a:p>
            <a:r>
              <a:rPr lang="en-US" dirty="0" err="1">
                <a:solidFill>
                  <a:schemeClr val="bg1"/>
                </a:solidFill>
                <a:latin typeface="Poppins" panose="00000500000000000000" pitchFamily="2" charset="0"/>
                <a:cs typeface="Poppins" panose="00000500000000000000" pitchFamily="2" charset="0"/>
              </a:rPr>
              <a:t>CenterAlignedTopBar</a:t>
            </a:r>
            <a:endParaRPr lang="en-US" dirty="0">
              <a:solidFill>
                <a:schemeClr val="bg1"/>
              </a:solidFill>
              <a:latin typeface="Poppins" panose="00000500000000000000" pitchFamily="2" charset="0"/>
              <a:cs typeface="Poppins" panose="00000500000000000000" pitchFamily="2" charset="0"/>
            </a:endParaRPr>
          </a:p>
        </p:txBody>
      </p:sp>
      <p:cxnSp>
        <p:nvCxnSpPr>
          <p:cNvPr id="16" name="Straight Arrow Connector 15">
            <a:extLst>
              <a:ext uri="{FF2B5EF4-FFF2-40B4-BE49-F238E27FC236}">
                <a16:creationId xmlns:a16="http://schemas.microsoft.com/office/drawing/2014/main" id="{F8F7BA38-BF63-7059-527A-2D7DC0FD5FDD}"/>
              </a:ext>
            </a:extLst>
          </p:cNvPr>
          <p:cNvCxnSpPr>
            <a:cxnSpLocks/>
            <a:stCxn id="14" idx="2"/>
          </p:cNvCxnSpPr>
          <p:nvPr/>
        </p:nvCxnSpPr>
        <p:spPr>
          <a:xfrm>
            <a:off x="8060635" y="2569193"/>
            <a:ext cx="0" cy="59807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AF45521-CF64-42A2-1846-59DFC0C047B6}"/>
              </a:ext>
            </a:extLst>
          </p:cNvPr>
          <p:cNvCxnSpPr>
            <a:cxnSpLocks/>
          </p:cNvCxnSpPr>
          <p:nvPr/>
        </p:nvCxnSpPr>
        <p:spPr>
          <a:xfrm flipH="1">
            <a:off x="7527235" y="3129961"/>
            <a:ext cx="533399" cy="47463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543897-F3C8-0DED-922C-AC6A45108526}"/>
              </a:ext>
            </a:extLst>
          </p:cNvPr>
          <p:cNvCxnSpPr>
            <a:cxnSpLocks/>
          </p:cNvCxnSpPr>
          <p:nvPr/>
        </p:nvCxnSpPr>
        <p:spPr>
          <a:xfrm>
            <a:off x="8060634" y="3119181"/>
            <a:ext cx="513520" cy="49618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087F02-74F0-EE20-3814-D057C4AC25E5}"/>
              </a:ext>
            </a:extLst>
          </p:cNvPr>
          <p:cNvCxnSpPr>
            <a:cxnSpLocks/>
          </p:cNvCxnSpPr>
          <p:nvPr/>
        </p:nvCxnSpPr>
        <p:spPr>
          <a:xfrm>
            <a:off x="8060634" y="3129961"/>
            <a:ext cx="0" cy="185026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9E8A9E8-CB22-32E2-E4D3-875834E414BB}"/>
              </a:ext>
            </a:extLst>
          </p:cNvPr>
          <p:cNvSpPr txBox="1"/>
          <p:nvPr/>
        </p:nvSpPr>
        <p:spPr>
          <a:xfrm>
            <a:off x="5883971" y="3615370"/>
            <a:ext cx="1451110" cy="369332"/>
          </a:xfrm>
          <a:prstGeom prst="rect">
            <a:avLst/>
          </a:prstGeom>
          <a:noFill/>
        </p:spPr>
        <p:txBody>
          <a:bodyPr wrap="square" rtlCol="0">
            <a:spAutoFit/>
          </a:bodyPr>
          <a:lstStyle/>
          <a:p>
            <a:r>
              <a:rPr lang="en-US" dirty="0" err="1">
                <a:solidFill>
                  <a:schemeClr val="bg1"/>
                </a:solidFill>
                <a:latin typeface="Poppins" panose="00000500000000000000" pitchFamily="2" charset="0"/>
                <a:cs typeface="Poppins" panose="00000500000000000000" pitchFamily="2" charset="0"/>
              </a:rPr>
              <a:t>NavButton</a:t>
            </a:r>
            <a:endParaRPr lang="en-US" dirty="0">
              <a:solidFill>
                <a:schemeClr val="bg1"/>
              </a:solidFill>
              <a:latin typeface="Poppins" panose="00000500000000000000" pitchFamily="2" charset="0"/>
              <a:cs typeface="Poppins" panose="00000500000000000000" pitchFamily="2" charset="0"/>
            </a:endParaRPr>
          </a:p>
        </p:txBody>
      </p:sp>
      <p:cxnSp>
        <p:nvCxnSpPr>
          <p:cNvPr id="30" name="Straight Arrow Connector 29">
            <a:extLst>
              <a:ext uri="{FF2B5EF4-FFF2-40B4-BE49-F238E27FC236}">
                <a16:creationId xmlns:a16="http://schemas.microsoft.com/office/drawing/2014/main" id="{0997888B-7C6F-722A-402B-3228A80CF0FA}"/>
              </a:ext>
            </a:extLst>
          </p:cNvPr>
          <p:cNvCxnSpPr>
            <a:cxnSpLocks/>
            <a:stCxn id="29" idx="2"/>
          </p:cNvCxnSpPr>
          <p:nvPr/>
        </p:nvCxnSpPr>
        <p:spPr>
          <a:xfrm flipH="1">
            <a:off x="6076125" y="3984702"/>
            <a:ext cx="533401" cy="62619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3B4703F-82F1-F8A3-6938-3693378ACA87}"/>
              </a:ext>
            </a:extLst>
          </p:cNvPr>
          <p:cNvSpPr txBox="1"/>
          <p:nvPr/>
        </p:nvSpPr>
        <p:spPr>
          <a:xfrm>
            <a:off x="5078897" y="4610892"/>
            <a:ext cx="1451110" cy="369332"/>
          </a:xfrm>
          <a:prstGeom prst="rect">
            <a:avLst/>
          </a:prstGeom>
          <a:noFill/>
        </p:spPr>
        <p:txBody>
          <a:bodyPr wrap="square" rtlCol="0">
            <a:spAutoFit/>
          </a:bodyPr>
          <a:lstStyle/>
          <a:p>
            <a:r>
              <a:rPr lang="en-US" dirty="0" err="1">
                <a:solidFill>
                  <a:schemeClr val="bg1"/>
                </a:solidFill>
                <a:latin typeface="Poppins" panose="00000500000000000000" pitchFamily="2" charset="0"/>
                <a:cs typeface="Poppins" panose="00000500000000000000" pitchFamily="2" charset="0"/>
              </a:rPr>
              <a:t>IconButton</a:t>
            </a:r>
            <a:endParaRPr lang="en-US" dirty="0">
              <a:solidFill>
                <a:schemeClr val="bg1"/>
              </a:solidFill>
              <a:latin typeface="Poppins" panose="00000500000000000000" pitchFamily="2" charset="0"/>
              <a:cs typeface="Poppins" panose="00000500000000000000" pitchFamily="2" charset="0"/>
            </a:endParaRPr>
          </a:p>
        </p:txBody>
      </p:sp>
      <p:sp>
        <p:nvSpPr>
          <p:cNvPr id="40" name="TextBox 39">
            <a:extLst>
              <a:ext uri="{FF2B5EF4-FFF2-40B4-BE49-F238E27FC236}">
                <a16:creationId xmlns:a16="http://schemas.microsoft.com/office/drawing/2014/main" id="{AF2C96E1-E74C-A0E3-158A-8D09201DA42E}"/>
              </a:ext>
            </a:extLst>
          </p:cNvPr>
          <p:cNvSpPr txBox="1"/>
          <p:nvPr/>
        </p:nvSpPr>
        <p:spPr>
          <a:xfrm>
            <a:off x="8845826" y="3615370"/>
            <a:ext cx="1451110"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Actions</a:t>
            </a:r>
          </a:p>
        </p:txBody>
      </p:sp>
      <p:cxnSp>
        <p:nvCxnSpPr>
          <p:cNvPr id="43" name="Straight Arrow Connector 42">
            <a:extLst>
              <a:ext uri="{FF2B5EF4-FFF2-40B4-BE49-F238E27FC236}">
                <a16:creationId xmlns:a16="http://schemas.microsoft.com/office/drawing/2014/main" id="{AE5F2EA0-388A-FFF4-0D7D-08D8C388E5E3}"/>
              </a:ext>
            </a:extLst>
          </p:cNvPr>
          <p:cNvCxnSpPr>
            <a:cxnSpLocks/>
          </p:cNvCxnSpPr>
          <p:nvPr/>
        </p:nvCxnSpPr>
        <p:spPr>
          <a:xfrm>
            <a:off x="9564753" y="4055092"/>
            <a:ext cx="513520" cy="49618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4B1D3CD-F982-DE73-1C35-0246B48357C0}"/>
              </a:ext>
            </a:extLst>
          </p:cNvPr>
          <p:cNvSpPr txBox="1"/>
          <p:nvPr/>
        </p:nvSpPr>
        <p:spPr>
          <a:xfrm>
            <a:off x="9861090" y="4629065"/>
            <a:ext cx="1451110" cy="369332"/>
          </a:xfrm>
          <a:prstGeom prst="rect">
            <a:avLst/>
          </a:prstGeom>
          <a:noFill/>
        </p:spPr>
        <p:txBody>
          <a:bodyPr wrap="square" rtlCol="0">
            <a:spAutoFit/>
          </a:bodyPr>
          <a:lstStyle/>
          <a:p>
            <a:r>
              <a:rPr lang="en-US" dirty="0" err="1">
                <a:solidFill>
                  <a:schemeClr val="bg1"/>
                </a:solidFill>
                <a:latin typeface="Poppins" panose="00000500000000000000" pitchFamily="2" charset="0"/>
                <a:cs typeface="Poppins" panose="00000500000000000000" pitchFamily="2" charset="0"/>
              </a:rPr>
              <a:t>IconButton</a:t>
            </a:r>
            <a:endParaRPr lang="en-US"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357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E2C0EF96-C2FB-48CF-8069-6E8AFC5E5128}"/>
              </a:ext>
            </a:extLst>
          </p:cNvPr>
          <p:cNvSpPr/>
          <p:nvPr/>
        </p:nvSpPr>
        <p:spPr>
          <a:xfrm>
            <a:off x="4943061" y="1934817"/>
            <a:ext cx="6480313" cy="38828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1840" y="1228300"/>
            <a:ext cx="3939829" cy="8755175"/>
          </a:xfrm>
          <a:prstGeom prst="rect">
            <a:avLst/>
          </a:prstGeom>
        </p:spPr>
      </p:pic>
      <p:sp>
        <p:nvSpPr>
          <p:cNvPr id="3" name="TextBox 2">
            <a:extLst>
              <a:ext uri="{FF2B5EF4-FFF2-40B4-BE49-F238E27FC236}">
                <a16:creationId xmlns:a16="http://schemas.microsoft.com/office/drawing/2014/main" id="{817CE20B-24FF-D9EC-61BA-DD6D527DA8F7}"/>
              </a:ext>
            </a:extLst>
          </p:cNvPr>
          <p:cNvSpPr txBox="1"/>
          <p:nvPr/>
        </p:nvSpPr>
        <p:spPr>
          <a:xfrm>
            <a:off x="7738281" y="6150114"/>
            <a:ext cx="4311879" cy="707886"/>
          </a:xfrm>
          <a:prstGeom prst="rect">
            <a:avLst/>
          </a:prstGeom>
          <a:noFill/>
        </p:spPr>
        <p:txBody>
          <a:bodyPr wrap="square" rtlCol="0">
            <a:spAutoFit/>
          </a:bodyPr>
          <a:lstStyle/>
          <a:p>
            <a:pPr algn="r"/>
            <a:r>
              <a:rPr lang="en-US" sz="4000" dirty="0">
                <a:solidFill>
                  <a:schemeClr val="bg1"/>
                </a:solidFill>
                <a:latin typeface="Quicksand" panose="00000500000000000000" pitchFamily="2" charset="0"/>
              </a:rPr>
              <a:t>Components</a:t>
            </a:r>
          </a:p>
        </p:txBody>
      </p:sp>
      <p:pic>
        <p:nvPicPr>
          <p:cNvPr id="5" name="Picture 4">
            <a:extLst>
              <a:ext uri="{FF2B5EF4-FFF2-40B4-BE49-F238E27FC236}">
                <a16:creationId xmlns:a16="http://schemas.microsoft.com/office/drawing/2014/main" id="{60C56150-B43A-938E-C0F2-CDF30CF1ACEA}"/>
              </a:ext>
            </a:extLst>
          </p:cNvPr>
          <p:cNvPicPr>
            <a:picLocks noChangeAspect="1"/>
          </p:cNvPicPr>
          <p:nvPr/>
        </p:nvPicPr>
        <p:blipFill rotWithShape="1">
          <a:blip r:embed="rId4">
            <a:extLst>
              <a:ext uri="{28A0092B-C50C-407E-A947-70E740481C1C}">
                <a14:useLocalDpi xmlns:a14="http://schemas.microsoft.com/office/drawing/2010/main" val="0"/>
              </a:ext>
            </a:extLst>
          </a:blip>
          <a:srcRect t="4539" b="88904"/>
          <a:stretch/>
        </p:blipFill>
        <p:spPr>
          <a:xfrm>
            <a:off x="141840" y="1625764"/>
            <a:ext cx="3939829" cy="574097"/>
          </a:xfrm>
          <a:prstGeom prst="rect">
            <a:avLst/>
          </a:prstGeom>
        </p:spPr>
      </p:pic>
      <p:pic>
        <p:nvPicPr>
          <p:cNvPr id="2" name="Picture 1">
            <a:extLst>
              <a:ext uri="{FF2B5EF4-FFF2-40B4-BE49-F238E27FC236}">
                <a16:creationId xmlns:a16="http://schemas.microsoft.com/office/drawing/2014/main" id="{6A09D721-0175-76FE-237D-FEF768C236AD}"/>
              </a:ext>
            </a:extLst>
          </p:cNvPr>
          <p:cNvPicPr>
            <a:picLocks noChangeAspect="1"/>
          </p:cNvPicPr>
          <p:nvPr/>
        </p:nvPicPr>
        <p:blipFill rotWithShape="1">
          <a:blip r:embed="rId4">
            <a:extLst>
              <a:ext uri="{28A0092B-C50C-407E-A947-70E740481C1C}">
                <a14:useLocalDpi xmlns:a14="http://schemas.microsoft.com/office/drawing/2010/main" val="0"/>
              </a:ext>
            </a:extLst>
          </a:blip>
          <a:srcRect t="4539" b="88904"/>
          <a:stretch/>
        </p:blipFill>
        <p:spPr>
          <a:xfrm>
            <a:off x="6140418" y="1184290"/>
            <a:ext cx="3939829" cy="574097"/>
          </a:xfrm>
          <a:prstGeom prst="rect">
            <a:avLst/>
          </a:prstGeom>
        </p:spPr>
      </p:pic>
      <p:sp>
        <p:nvSpPr>
          <p:cNvPr id="14" name="TextBox 13">
            <a:extLst>
              <a:ext uri="{FF2B5EF4-FFF2-40B4-BE49-F238E27FC236}">
                <a16:creationId xmlns:a16="http://schemas.microsoft.com/office/drawing/2014/main" id="{A946A62F-992C-D202-0D8C-3FDB2298A9D2}"/>
              </a:ext>
            </a:extLst>
          </p:cNvPr>
          <p:cNvSpPr txBox="1"/>
          <p:nvPr/>
        </p:nvSpPr>
        <p:spPr>
          <a:xfrm>
            <a:off x="6738731" y="2199861"/>
            <a:ext cx="2643807" cy="369332"/>
          </a:xfrm>
          <a:prstGeom prst="rect">
            <a:avLst/>
          </a:prstGeom>
          <a:noFill/>
        </p:spPr>
        <p:txBody>
          <a:bodyPr wrap="square" rtlCol="0">
            <a:spAutoFit/>
          </a:bodyPr>
          <a:lstStyle/>
          <a:p>
            <a:r>
              <a:rPr lang="en-US" dirty="0" err="1">
                <a:solidFill>
                  <a:schemeClr val="bg1"/>
                </a:solidFill>
                <a:latin typeface="Poppins" panose="00000500000000000000" pitchFamily="2" charset="0"/>
                <a:cs typeface="Poppins" panose="00000500000000000000" pitchFamily="2" charset="0"/>
              </a:rPr>
              <a:t>CenterAlignedTopBar</a:t>
            </a:r>
            <a:endParaRPr lang="en-US" dirty="0">
              <a:solidFill>
                <a:schemeClr val="bg1"/>
              </a:solidFill>
              <a:latin typeface="Poppins" panose="00000500000000000000" pitchFamily="2" charset="0"/>
              <a:cs typeface="Poppins" panose="00000500000000000000" pitchFamily="2" charset="0"/>
            </a:endParaRPr>
          </a:p>
        </p:txBody>
      </p:sp>
      <p:cxnSp>
        <p:nvCxnSpPr>
          <p:cNvPr id="16" name="Straight Arrow Connector 15">
            <a:extLst>
              <a:ext uri="{FF2B5EF4-FFF2-40B4-BE49-F238E27FC236}">
                <a16:creationId xmlns:a16="http://schemas.microsoft.com/office/drawing/2014/main" id="{F8F7BA38-BF63-7059-527A-2D7DC0FD5FDD}"/>
              </a:ext>
            </a:extLst>
          </p:cNvPr>
          <p:cNvCxnSpPr>
            <a:cxnSpLocks/>
            <a:stCxn id="14" idx="2"/>
          </p:cNvCxnSpPr>
          <p:nvPr/>
        </p:nvCxnSpPr>
        <p:spPr>
          <a:xfrm>
            <a:off x="8060635" y="2569193"/>
            <a:ext cx="0" cy="59807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7F76F42-76D8-F4AC-2AD3-8BD3EF1B4E74}"/>
              </a:ext>
            </a:extLst>
          </p:cNvPr>
          <p:cNvCxnSpPr>
            <a:cxnSpLocks/>
          </p:cNvCxnSpPr>
          <p:nvPr/>
        </p:nvCxnSpPr>
        <p:spPr>
          <a:xfrm>
            <a:off x="8060634" y="3129961"/>
            <a:ext cx="0" cy="52763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4FB854-9E8E-294C-5A93-6629CD75B7E2}"/>
              </a:ext>
            </a:extLst>
          </p:cNvPr>
          <p:cNvSpPr txBox="1"/>
          <p:nvPr/>
        </p:nvSpPr>
        <p:spPr>
          <a:xfrm>
            <a:off x="7399682" y="3705711"/>
            <a:ext cx="1321904"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Row</a:t>
            </a:r>
          </a:p>
        </p:txBody>
      </p:sp>
      <p:sp>
        <p:nvSpPr>
          <p:cNvPr id="13" name="Right Brace 12">
            <a:extLst>
              <a:ext uri="{FF2B5EF4-FFF2-40B4-BE49-F238E27FC236}">
                <a16:creationId xmlns:a16="http://schemas.microsoft.com/office/drawing/2014/main" id="{0BB488BE-7FE4-7AB9-F25F-729F84E2F380}"/>
              </a:ext>
            </a:extLst>
          </p:cNvPr>
          <p:cNvSpPr/>
          <p:nvPr/>
        </p:nvSpPr>
        <p:spPr>
          <a:xfrm rot="16200000">
            <a:off x="7805530" y="3773701"/>
            <a:ext cx="510208" cy="1060174"/>
          </a:xfrm>
          <a:prstGeom prst="rightBrace">
            <a:avLst>
              <a:gd name="adj1" fmla="val 48052"/>
              <a:gd name="adj2" fmla="val 5375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DAD98E6-EB43-CBC4-5B9F-6F52E56F9DD9}"/>
              </a:ext>
            </a:extLst>
          </p:cNvPr>
          <p:cNvSpPr txBox="1"/>
          <p:nvPr/>
        </p:nvSpPr>
        <p:spPr>
          <a:xfrm>
            <a:off x="6374297" y="4558580"/>
            <a:ext cx="1156250"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Image</a:t>
            </a:r>
          </a:p>
        </p:txBody>
      </p:sp>
      <p:sp>
        <p:nvSpPr>
          <p:cNvPr id="18" name="TextBox 17">
            <a:extLst>
              <a:ext uri="{FF2B5EF4-FFF2-40B4-BE49-F238E27FC236}">
                <a16:creationId xmlns:a16="http://schemas.microsoft.com/office/drawing/2014/main" id="{3D9655D7-A467-26BD-ABDA-522673102BBE}"/>
              </a:ext>
            </a:extLst>
          </p:cNvPr>
          <p:cNvSpPr txBox="1"/>
          <p:nvPr/>
        </p:nvSpPr>
        <p:spPr>
          <a:xfrm>
            <a:off x="8590721" y="4558580"/>
            <a:ext cx="1156250"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Column</a:t>
            </a:r>
          </a:p>
        </p:txBody>
      </p:sp>
      <p:sp>
        <p:nvSpPr>
          <p:cNvPr id="19" name="Right Brace 18">
            <a:extLst>
              <a:ext uri="{FF2B5EF4-FFF2-40B4-BE49-F238E27FC236}">
                <a16:creationId xmlns:a16="http://schemas.microsoft.com/office/drawing/2014/main" id="{5AF2EE61-FFB8-C840-B08F-7B7A6B8B0D13}"/>
              </a:ext>
            </a:extLst>
          </p:cNvPr>
          <p:cNvSpPr/>
          <p:nvPr/>
        </p:nvSpPr>
        <p:spPr>
          <a:xfrm rot="10800000">
            <a:off x="9804769" y="4288638"/>
            <a:ext cx="510208" cy="1060174"/>
          </a:xfrm>
          <a:prstGeom prst="rightBrace">
            <a:avLst>
              <a:gd name="adj1" fmla="val 48052"/>
              <a:gd name="adj2" fmla="val 5375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594839D2-BFFE-A7BF-F73C-39689DA1194C}"/>
              </a:ext>
            </a:extLst>
          </p:cNvPr>
          <p:cNvSpPr txBox="1"/>
          <p:nvPr/>
        </p:nvSpPr>
        <p:spPr>
          <a:xfrm>
            <a:off x="10621619" y="4119121"/>
            <a:ext cx="1156250"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Text</a:t>
            </a:r>
          </a:p>
        </p:txBody>
      </p:sp>
      <p:sp>
        <p:nvSpPr>
          <p:cNvPr id="22" name="TextBox 21">
            <a:extLst>
              <a:ext uri="{FF2B5EF4-FFF2-40B4-BE49-F238E27FC236}">
                <a16:creationId xmlns:a16="http://schemas.microsoft.com/office/drawing/2014/main" id="{506AB333-B450-A7C9-2419-C5E667AA8FEC}"/>
              </a:ext>
            </a:extLst>
          </p:cNvPr>
          <p:cNvSpPr txBox="1"/>
          <p:nvPr/>
        </p:nvSpPr>
        <p:spPr>
          <a:xfrm>
            <a:off x="10621619" y="5129551"/>
            <a:ext cx="1156250" cy="369332"/>
          </a:xfrm>
          <a:prstGeom prst="rect">
            <a:avLst/>
          </a:prstGeom>
          <a:noFill/>
        </p:spPr>
        <p:txBody>
          <a:bodyPr wrap="square" rtlCol="0">
            <a:spAutoFit/>
          </a:bodyPr>
          <a:lstStyle/>
          <a:p>
            <a:r>
              <a:rPr lang="en-US" dirty="0">
                <a:solidFill>
                  <a:schemeClr val="bg1"/>
                </a:solidFill>
                <a:latin typeface="Poppins" panose="00000500000000000000" pitchFamily="2" charset="0"/>
                <a:cs typeface="Poppins" panose="00000500000000000000" pitchFamily="2" charset="0"/>
              </a:rPr>
              <a:t>Text</a:t>
            </a:r>
          </a:p>
        </p:txBody>
      </p:sp>
    </p:spTree>
    <p:extLst>
      <p:ext uri="{BB962C8B-B14F-4D97-AF65-F5344CB8AC3E}">
        <p14:creationId xmlns:p14="http://schemas.microsoft.com/office/powerpoint/2010/main" val="1635156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D8AF0AA-A2E3-ABBF-53BD-6C9F590E71BF}"/>
              </a:ext>
            </a:extLst>
          </p:cNvPr>
          <p:cNvSpPr/>
          <p:nvPr/>
        </p:nvSpPr>
        <p:spPr>
          <a:xfrm>
            <a:off x="4943061" y="1934817"/>
            <a:ext cx="6480313" cy="38828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A14E7C-1195-6B3C-BBDD-F231D646CF4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1840" y="-1908313"/>
            <a:ext cx="3939829" cy="8755175"/>
          </a:xfrm>
          <a:prstGeom prst="rect">
            <a:avLst/>
          </a:prstGeom>
        </p:spPr>
      </p:pic>
      <p:sp>
        <p:nvSpPr>
          <p:cNvPr id="3" name="TextBox 2">
            <a:extLst>
              <a:ext uri="{FF2B5EF4-FFF2-40B4-BE49-F238E27FC236}">
                <a16:creationId xmlns:a16="http://schemas.microsoft.com/office/drawing/2014/main" id="{817CE20B-24FF-D9EC-61BA-DD6D527DA8F7}"/>
              </a:ext>
            </a:extLst>
          </p:cNvPr>
          <p:cNvSpPr txBox="1"/>
          <p:nvPr/>
        </p:nvSpPr>
        <p:spPr>
          <a:xfrm>
            <a:off x="7738281" y="6150114"/>
            <a:ext cx="4311879" cy="707886"/>
          </a:xfrm>
          <a:prstGeom prst="rect">
            <a:avLst/>
          </a:prstGeom>
          <a:noFill/>
        </p:spPr>
        <p:txBody>
          <a:bodyPr wrap="square" rtlCol="0">
            <a:spAutoFit/>
          </a:bodyPr>
          <a:lstStyle/>
          <a:p>
            <a:pPr algn="r"/>
            <a:r>
              <a:rPr lang="en-US" sz="4000" dirty="0">
                <a:solidFill>
                  <a:schemeClr val="bg1"/>
                </a:solidFill>
                <a:latin typeface="Quicksand" panose="00000500000000000000" pitchFamily="2" charset="0"/>
              </a:rPr>
              <a:t>Components</a:t>
            </a:r>
          </a:p>
        </p:txBody>
      </p:sp>
      <p:pic>
        <p:nvPicPr>
          <p:cNvPr id="5" name="Picture 4">
            <a:extLst>
              <a:ext uri="{FF2B5EF4-FFF2-40B4-BE49-F238E27FC236}">
                <a16:creationId xmlns:a16="http://schemas.microsoft.com/office/drawing/2014/main" id="{60C56150-B43A-938E-C0F2-CDF30CF1ACEA}"/>
              </a:ext>
            </a:extLst>
          </p:cNvPr>
          <p:cNvPicPr>
            <a:picLocks noChangeAspect="1"/>
          </p:cNvPicPr>
          <p:nvPr/>
        </p:nvPicPr>
        <p:blipFill rotWithShape="1">
          <a:blip r:embed="rId4">
            <a:extLst>
              <a:ext uri="{28A0092B-C50C-407E-A947-70E740481C1C}">
                <a14:useLocalDpi xmlns:a14="http://schemas.microsoft.com/office/drawing/2010/main" val="0"/>
              </a:ext>
            </a:extLst>
          </a:blip>
          <a:srcRect t="39161" b="-7007"/>
          <a:stretch/>
        </p:blipFill>
        <p:spPr>
          <a:xfrm>
            <a:off x="141840" y="1520686"/>
            <a:ext cx="3939829" cy="5940287"/>
          </a:xfrm>
          <a:prstGeom prst="rect">
            <a:avLst/>
          </a:prstGeom>
        </p:spPr>
      </p:pic>
      <p:sp>
        <p:nvSpPr>
          <p:cNvPr id="6" name="TextBox 5">
            <a:extLst>
              <a:ext uri="{FF2B5EF4-FFF2-40B4-BE49-F238E27FC236}">
                <a16:creationId xmlns:a16="http://schemas.microsoft.com/office/drawing/2014/main" id="{84587C24-D39E-2188-B589-207C366C9ECA}"/>
              </a:ext>
            </a:extLst>
          </p:cNvPr>
          <p:cNvSpPr txBox="1"/>
          <p:nvPr/>
        </p:nvSpPr>
        <p:spPr>
          <a:xfrm>
            <a:off x="4611756" y="440131"/>
            <a:ext cx="7438404" cy="1200329"/>
          </a:xfrm>
          <a:prstGeom prst="rect">
            <a:avLst/>
          </a:prstGeom>
          <a:noFill/>
        </p:spPr>
        <p:txBody>
          <a:bodyPr wrap="square" rtlCol="0">
            <a:spAutoFit/>
          </a:bodyPr>
          <a:lstStyle/>
          <a:p>
            <a:r>
              <a:rPr lang="en-US" sz="2400" dirty="0">
                <a:solidFill>
                  <a:schemeClr val="bg1"/>
                </a:solidFill>
                <a:latin typeface="Poppins" panose="00000500000000000000" pitchFamily="2" charset="0"/>
                <a:cs typeface="Poppins" panose="00000500000000000000" pitchFamily="2" charset="0"/>
              </a:rPr>
              <a:t>Since </a:t>
            </a:r>
            <a:r>
              <a:rPr lang="en-US" sz="2400" dirty="0" err="1">
                <a:solidFill>
                  <a:schemeClr val="bg1"/>
                </a:solidFill>
                <a:latin typeface="Poppins" panose="00000500000000000000" pitchFamily="2" charset="0"/>
                <a:cs typeface="Poppins" panose="00000500000000000000" pitchFamily="2" charset="0"/>
              </a:rPr>
              <a:t>ViewPager</a:t>
            </a:r>
            <a:r>
              <a:rPr lang="en-US" sz="2400" dirty="0">
                <a:solidFill>
                  <a:schemeClr val="bg1"/>
                </a:solidFill>
                <a:latin typeface="Poppins" panose="00000500000000000000" pitchFamily="2" charset="0"/>
                <a:cs typeface="Poppins" panose="00000500000000000000" pitchFamily="2" charset="0"/>
              </a:rPr>
              <a:t> isn’t available for Compose yet, we can use Pager by Google’s Accompanist</a:t>
            </a:r>
          </a:p>
        </p:txBody>
      </p:sp>
      <p:sp>
        <p:nvSpPr>
          <p:cNvPr id="10" name="TextBox 9">
            <a:extLst>
              <a:ext uri="{FF2B5EF4-FFF2-40B4-BE49-F238E27FC236}">
                <a16:creationId xmlns:a16="http://schemas.microsoft.com/office/drawing/2014/main" id="{E5D282E7-0D5D-60CE-41F1-40F3A01B8AB0}"/>
              </a:ext>
            </a:extLst>
          </p:cNvPr>
          <p:cNvSpPr txBox="1"/>
          <p:nvPr/>
        </p:nvSpPr>
        <p:spPr>
          <a:xfrm>
            <a:off x="4943061" y="3691594"/>
            <a:ext cx="1332337"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Column</a:t>
            </a:r>
          </a:p>
        </p:txBody>
      </p:sp>
      <p:sp>
        <p:nvSpPr>
          <p:cNvPr id="27" name="Right Brace 26">
            <a:extLst>
              <a:ext uri="{FF2B5EF4-FFF2-40B4-BE49-F238E27FC236}">
                <a16:creationId xmlns:a16="http://schemas.microsoft.com/office/drawing/2014/main" id="{D003A10F-0601-4EA7-FD13-4FC6F89EC1A6}"/>
              </a:ext>
            </a:extLst>
          </p:cNvPr>
          <p:cNvSpPr/>
          <p:nvPr/>
        </p:nvSpPr>
        <p:spPr>
          <a:xfrm rot="10800000">
            <a:off x="6135756" y="3480725"/>
            <a:ext cx="649357" cy="776116"/>
          </a:xfrm>
          <a:prstGeom prst="rightBrace">
            <a:avLst>
              <a:gd name="adj1" fmla="val 73980"/>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E65BBF9A-4DD6-10C4-7EE4-951B18766D07}"/>
              </a:ext>
            </a:extLst>
          </p:cNvPr>
          <p:cNvSpPr txBox="1"/>
          <p:nvPr/>
        </p:nvSpPr>
        <p:spPr>
          <a:xfrm>
            <a:off x="6850880" y="3296059"/>
            <a:ext cx="1126927" cy="369332"/>
          </a:xfrm>
          <a:prstGeom prst="rect">
            <a:avLst/>
          </a:prstGeom>
          <a:noFill/>
        </p:spPr>
        <p:txBody>
          <a:bodyPr wrap="square" rtlCol="0">
            <a:spAutoFit/>
          </a:bodyPr>
          <a:lstStyle/>
          <a:p>
            <a:pPr algn="ctr"/>
            <a:r>
              <a:rPr lang="en-US" dirty="0" err="1">
                <a:solidFill>
                  <a:schemeClr val="bg1"/>
                </a:solidFill>
                <a:latin typeface="Poppins" panose="00000500000000000000" pitchFamily="2" charset="0"/>
                <a:cs typeface="Poppins" panose="00000500000000000000" pitchFamily="2" charset="0"/>
              </a:rPr>
              <a:t>TabRow</a:t>
            </a:r>
            <a:endParaRPr lang="en-US" dirty="0">
              <a:solidFill>
                <a:schemeClr val="bg1"/>
              </a:solidFill>
              <a:latin typeface="Poppins" panose="000005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C28955C1-B199-EE7F-E9E5-5C6E25D8298C}"/>
              </a:ext>
            </a:extLst>
          </p:cNvPr>
          <p:cNvSpPr txBox="1"/>
          <p:nvPr/>
        </p:nvSpPr>
        <p:spPr>
          <a:xfrm>
            <a:off x="6785113" y="4053714"/>
            <a:ext cx="2120842" cy="369332"/>
          </a:xfrm>
          <a:prstGeom prst="rect">
            <a:avLst/>
          </a:prstGeom>
          <a:noFill/>
        </p:spPr>
        <p:txBody>
          <a:bodyPr wrap="square" rtlCol="0">
            <a:spAutoFit/>
          </a:bodyPr>
          <a:lstStyle/>
          <a:p>
            <a:pPr algn="ctr"/>
            <a:r>
              <a:rPr lang="en-US" dirty="0" err="1">
                <a:solidFill>
                  <a:schemeClr val="bg1"/>
                </a:solidFill>
                <a:latin typeface="Poppins" panose="00000500000000000000" pitchFamily="2" charset="0"/>
                <a:cs typeface="Poppins" panose="00000500000000000000" pitchFamily="2" charset="0"/>
              </a:rPr>
              <a:t>HorizontalPager</a:t>
            </a:r>
            <a:endParaRPr lang="en-US" dirty="0">
              <a:solidFill>
                <a:schemeClr val="bg1"/>
              </a:solidFill>
              <a:latin typeface="Poppins" panose="00000500000000000000" pitchFamily="2" charset="0"/>
              <a:cs typeface="Poppins" panose="00000500000000000000" pitchFamily="2" charset="0"/>
            </a:endParaRPr>
          </a:p>
        </p:txBody>
      </p:sp>
      <p:sp>
        <p:nvSpPr>
          <p:cNvPr id="31" name="Right Brace 30">
            <a:extLst>
              <a:ext uri="{FF2B5EF4-FFF2-40B4-BE49-F238E27FC236}">
                <a16:creationId xmlns:a16="http://schemas.microsoft.com/office/drawing/2014/main" id="{E286E14D-E173-0347-A1D6-237D4CCF7CB7}"/>
              </a:ext>
            </a:extLst>
          </p:cNvPr>
          <p:cNvSpPr/>
          <p:nvPr/>
        </p:nvSpPr>
        <p:spPr>
          <a:xfrm rot="10800000">
            <a:off x="8850381" y="3850322"/>
            <a:ext cx="649357" cy="776116"/>
          </a:xfrm>
          <a:prstGeom prst="rightBrace">
            <a:avLst>
              <a:gd name="adj1" fmla="val 73980"/>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D3AA40E6-821F-08FB-C226-69C51E3680D1}"/>
              </a:ext>
            </a:extLst>
          </p:cNvPr>
          <p:cNvCxnSpPr>
            <a:stCxn id="31" idx="1"/>
          </p:cNvCxnSpPr>
          <p:nvPr/>
        </p:nvCxnSpPr>
        <p:spPr>
          <a:xfrm>
            <a:off x="8850381" y="4238380"/>
            <a:ext cx="72033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AFA3EFF-A4C0-4328-A78F-1D9E58CABE20}"/>
              </a:ext>
            </a:extLst>
          </p:cNvPr>
          <p:cNvSpPr txBox="1"/>
          <p:nvPr/>
        </p:nvSpPr>
        <p:spPr>
          <a:xfrm>
            <a:off x="9385942" y="3574691"/>
            <a:ext cx="1999500"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Index by Surah</a:t>
            </a:r>
          </a:p>
        </p:txBody>
      </p:sp>
      <p:sp>
        <p:nvSpPr>
          <p:cNvPr id="35" name="TextBox 34">
            <a:extLst>
              <a:ext uri="{FF2B5EF4-FFF2-40B4-BE49-F238E27FC236}">
                <a16:creationId xmlns:a16="http://schemas.microsoft.com/office/drawing/2014/main" id="{2AABFF97-189F-B53F-1153-E2ECDA2801D5}"/>
              </a:ext>
            </a:extLst>
          </p:cNvPr>
          <p:cNvSpPr txBox="1"/>
          <p:nvPr/>
        </p:nvSpPr>
        <p:spPr>
          <a:xfrm>
            <a:off x="9423874" y="3995579"/>
            <a:ext cx="1999500"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Index by </a:t>
            </a:r>
            <a:r>
              <a:rPr lang="en-US" dirty="0" err="1">
                <a:solidFill>
                  <a:schemeClr val="bg1"/>
                </a:solidFill>
                <a:latin typeface="Poppins" panose="00000500000000000000" pitchFamily="2" charset="0"/>
                <a:cs typeface="Poppins" panose="00000500000000000000" pitchFamily="2" charset="0"/>
              </a:rPr>
              <a:t>Juz</a:t>
            </a:r>
            <a:endParaRPr lang="en-US" dirty="0">
              <a:solidFill>
                <a:schemeClr val="bg1"/>
              </a:solidFill>
              <a:latin typeface="Poppins" panose="00000500000000000000" pitchFamily="2" charset="0"/>
              <a:cs typeface="Poppins" panose="00000500000000000000" pitchFamily="2" charset="0"/>
            </a:endParaRPr>
          </a:p>
        </p:txBody>
      </p:sp>
      <p:sp>
        <p:nvSpPr>
          <p:cNvPr id="36" name="TextBox 35">
            <a:extLst>
              <a:ext uri="{FF2B5EF4-FFF2-40B4-BE49-F238E27FC236}">
                <a16:creationId xmlns:a16="http://schemas.microsoft.com/office/drawing/2014/main" id="{03809232-9E4B-8DD3-4693-C99E906D7C6C}"/>
              </a:ext>
            </a:extLst>
          </p:cNvPr>
          <p:cNvSpPr txBox="1"/>
          <p:nvPr/>
        </p:nvSpPr>
        <p:spPr>
          <a:xfrm>
            <a:off x="9361380" y="4423046"/>
            <a:ext cx="1999500"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Index by Page</a:t>
            </a:r>
          </a:p>
        </p:txBody>
      </p:sp>
    </p:spTree>
    <p:extLst>
      <p:ext uri="{BB962C8B-B14F-4D97-AF65-F5344CB8AC3E}">
        <p14:creationId xmlns:p14="http://schemas.microsoft.com/office/powerpoint/2010/main" val="374795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D8AF0AA-A2E3-ABBF-53BD-6C9F590E71BF}"/>
              </a:ext>
            </a:extLst>
          </p:cNvPr>
          <p:cNvSpPr/>
          <p:nvPr/>
        </p:nvSpPr>
        <p:spPr>
          <a:xfrm>
            <a:off x="4943061" y="1934817"/>
            <a:ext cx="6480313" cy="38828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17CE20B-24FF-D9EC-61BA-DD6D527DA8F7}"/>
              </a:ext>
            </a:extLst>
          </p:cNvPr>
          <p:cNvSpPr txBox="1"/>
          <p:nvPr/>
        </p:nvSpPr>
        <p:spPr>
          <a:xfrm>
            <a:off x="7738281" y="6150114"/>
            <a:ext cx="4311879" cy="707886"/>
          </a:xfrm>
          <a:prstGeom prst="rect">
            <a:avLst/>
          </a:prstGeom>
          <a:noFill/>
        </p:spPr>
        <p:txBody>
          <a:bodyPr wrap="square" rtlCol="0">
            <a:spAutoFit/>
          </a:bodyPr>
          <a:lstStyle/>
          <a:p>
            <a:pPr algn="r"/>
            <a:r>
              <a:rPr lang="en-US" sz="4000" dirty="0">
                <a:solidFill>
                  <a:schemeClr val="bg1"/>
                </a:solidFill>
                <a:latin typeface="Quicksand" panose="00000500000000000000" pitchFamily="2" charset="0"/>
              </a:rPr>
              <a:t>Components</a:t>
            </a:r>
          </a:p>
        </p:txBody>
      </p:sp>
      <p:pic>
        <p:nvPicPr>
          <p:cNvPr id="5" name="Picture 4">
            <a:extLst>
              <a:ext uri="{FF2B5EF4-FFF2-40B4-BE49-F238E27FC236}">
                <a16:creationId xmlns:a16="http://schemas.microsoft.com/office/drawing/2014/main" id="{60C56150-B43A-938E-C0F2-CDF30CF1ACEA}"/>
              </a:ext>
            </a:extLst>
          </p:cNvPr>
          <p:cNvPicPr>
            <a:picLocks noChangeAspect="1"/>
          </p:cNvPicPr>
          <p:nvPr/>
        </p:nvPicPr>
        <p:blipFill>
          <a:blip r:embed="rId2">
            <a:extLst>
              <a:ext uri="{28A0092B-C50C-407E-A947-70E740481C1C}">
                <a14:useLocalDpi xmlns:a14="http://schemas.microsoft.com/office/drawing/2010/main" val="0"/>
              </a:ext>
            </a:extLst>
          </a:blip>
          <a:srcRect t="16076" b="16076"/>
          <a:stretch/>
        </p:blipFill>
        <p:spPr>
          <a:xfrm>
            <a:off x="141840" y="458856"/>
            <a:ext cx="3939829" cy="5940287"/>
          </a:xfrm>
          <a:prstGeom prst="rect">
            <a:avLst/>
          </a:prstGeom>
        </p:spPr>
      </p:pic>
      <p:sp>
        <p:nvSpPr>
          <p:cNvPr id="6" name="TextBox 5">
            <a:extLst>
              <a:ext uri="{FF2B5EF4-FFF2-40B4-BE49-F238E27FC236}">
                <a16:creationId xmlns:a16="http://schemas.microsoft.com/office/drawing/2014/main" id="{84587C24-D39E-2188-B589-207C366C9ECA}"/>
              </a:ext>
            </a:extLst>
          </p:cNvPr>
          <p:cNvSpPr txBox="1"/>
          <p:nvPr/>
        </p:nvSpPr>
        <p:spPr>
          <a:xfrm>
            <a:off x="4611756" y="440131"/>
            <a:ext cx="7438404" cy="1200329"/>
          </a:xfrm>
          <a:prstGeom prst="rect">
            <a:avLst/>
          </a:prstGeom>
          <a:noFill/>
        </p:spPr>
        <p:txBody>
          <a:bodyPr wrap="square" rtlCol="0">
            <a:spAutoFit/>
          </a:bodyPr>
          <a:lstStyle/>
          <a:p>
            <a:r>
              <a:rPr lang="en-US" sz="2400" dirty="0">
                <a:solidFill>
                  <a:schemeClr val="bg1"/>
                </a:solidFill>
                <a:latin typeface="Poppins" panose="00000500000000000000" pitchFamily="2" charset="0"/>
                <a:cs typeface="Poppins" panose="00000500000000000000" pitchFamily="2" charset="0"/>
              </a:rPr>
              <a:t>And for the </a:t>
            </a:r>
            <a:r>
              <a:rPr lang="en-US" sz="2400" dirty="0" err="1">
                <a:solidFill>
                  <a:schemeClr val="bg1"/>
                </a:solidFill>
                <a:latin typeface="Poppins" panose="00000500000000000000" pitchFamily="2" charset="0"/>
                <a:cs typeface="Poppins" panose="00000500000000000000" pitchFamily="2" charset="0"/>
              </a:rPr>
              <a:t>fastscroll</a:t>
            </a:r>
            <a:r>
              <a:rPr lang="en-US" sz="2400" dirty="0">
                <a:solidFill>
                  <a:schemeClr val="bg1"/>
                </a:solidFill>
                <a:latin typeface="Poppins" panose="00000500000000000000" pitchFamily="2" charset="0"/>
                <a:cs typeface="Poppins" panose="00000500000000000000" pitchFamily="2" charset="0"/>
              </a:rPr>
              <a:t>, we’re using a library named </a:t>
            </a:r>
            <a:r>
              <a:rPr lang="en-US" sz="2400" dirty="0" err="1">
                <a:solidFill>
                  <a:schemeClr val="bg1"/>
                </a:solidFill>
                <a:latin typeface="Poppins" panose="00000500000000000000" pitchFamily="2" charset="0"/>
                <a:cs typeface="Poppins" panose="00000500000000000000" pitchFamily="2" charset="0"/>
              </a:rPr>
              <a:t>LazyColumnScrollBar</a:t>
            </a:r>
            <a:r>
              <a:rPr lang="en-US" sz="2400" dirty="0">
                <a:solidFill>
                  <a:schemeClr val="bg1"/>
                </a:solidFill>
                <a:latin typeface="Poppins" panose="00000500000000000000" pitchFamily="2" charset="0"/>
                <a:cs typeface="Poppins" panose="00000500000000000000" pitchFamily="2" charset="0"/>
              </a:rPr>
              <a:t> made by </a:t>
            </a:r>
            <a:r>
              <a:rPr lang="en-US" sz="2400" dirty="0" err="1">
                <a:solidFill>
                  <a:schemeClr val="bg1"/>
                </a:solidFill>
                <a:latin typeface="Poppins" panose="00000500000000000000" pitchFamily="2" charset="0"/>
                <a:cs typeface="Poppins" panose="00000500000000000000" pitchFamily="2" charset="0"/>
              </a:rPr>
              <a:t>nanihadesuka</a:t>
            </a:r>
            <a:endParaRPr lang="en-US" sz="2400" dirty="0">
              <a:solidFill>
                <a:schemeClr val="bg1"/>
              </a:solidFill>
              <a:latin typeface="Poppins" panose="00000500000000000000" pitchFamily="2" charset="0"/>
              <a:cs typeface="Poppins" panose="00000500000000000000" pitchFamily="2" charset="0"/>
            </a:endParaRPr>
          </a:p>
        </p:txBody>
      </p:sp>
      <p:sp>
        <p:nvSpPr>
          <p:cNvPr id="34" name="TextBox 33">
            <a:extLst>
              <a:ext uri="{FF2B5EF4-FFF2-40B4-BE49-F238E27FC236}">
                <a16:creationId xmlns:a16="http://schemas.microsoft.com/office/drawing/2014/main" id="{2AFA3EFF-A4C0-4328-A78F-1D9E58CABE20}"/>
              </a:ext>
            </a:extLst>
          </p:cNvPr>
          <p:cNvSpPr txBox="1"/>
          <p:nvPr/>
        </p:nvSpPr>
        <p:spPr>
          <a:xfrm>
            <a:off x="5277768" y="2633353"/>
            <a:ext cx="1999500"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Index by Surah</a:t>
            </a:r>
          </a:p>
        </p:txBody>
      </p:sp>
      <p:sp>
        <p:nvSpPr>
          <p:cNvPr id="35" name="TextBox 34">
            <a:extLst>
              <a:ext uri="{FF2B5EF4-FFF2-40B4-BE49-F238E27FC236}">
                <a16:creationId xmlns:a16="http://schemas.microsoft.com/office/drawing/2014/main" id="{2AABFF97-189F-B53F-1153-E2ECDA2801D5}"/>
              </a:ext>
            </a:extLst>
          </p:cNvPr>
          <p:cNvSpPr txBox="1"/>
          <p:nvPr/>
        </p:nvSpPr>
        <p:spPr>
          <a:xfrm>
            <a:off x="7361880" y="2633353"/>
            <a:ext cx="1999500"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Index by </a:t>
            </a:r>
            <a:r>
              <a:rPr lang="en-US" dirty="0" err="1">
                <a:solidFill>
                  <a:schemeClr val="bg1"/>
                </a:solidFill>
                <a:latin typeface="Poppins" panose="00000500000000000000" pitchFamily="2" charset="0"/>
                <a:cs typeface="Poppins" panose="00000500000000000000" pitchFamily="2" charset="0"/>
              </a:rPr>
              <a:t>Juz</a:t>
            </a:r>
            <a:endParaRPr lang="en-US" dirty="0">
              <a:solidFill>
                <a:schemeClr val="bg1"/>
              </a:solidFill>
              <a:latin typeface="Poppins" panose="00000500000000000000" pitchFamily="2" charset="0"/>
              <a:cs typeface="Poppins" panose="00000500000000000000" pitchFamily="2" charset="0"/>
            </a:endParaRPr>
          </a:p>
        </p:txBody>
      </p:sp>
      <p:sp>
        <p:nvSpPr>
          <p:cNvPr id="36" name="TextBox 35">
            <a:extLst>
              <a:ext uri="{FF2B5EF4-FFF2-40B4-BE49-F238E27FC236}">
                <a16:creationId xmlns:a16="http://schemas.microsoft.com/office/drawing/2014/main" id="{03809232-9E4B-8DD3-4693-C99E906D7C6C}"/>
              </a:ext>
            </a:extLst>
          </p:cNvPr>
          <p:cNvSpPr txBox="1"/>
          <p:nvPr/>
        </p:nvSpPr>
        <p:spPr>
          <a:xfrm>
            <a:off x="9361380" y="2659057"/>
            <a:ext cx="1999500"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Index by Page</a:t>
            </a:r>
          </a:p>
        </p:txBody>
      </p:sp>
      <p:cxnSp>
        <p:nvCxnSpPr>
          <p:cNvPr id="4" name="Straight Arrow Connector 3">
            <a:extLst>
              <a:ext uri="{FF2B5EF4-FFF2-40B4-BE49-F238E27FC236}">
                <a16:creationId xmlns:a16="http://schemas.microsoft.com/office/drawing/2014/main" id="{1C228639-D7DA-5544-B13B-16962CA8A477}"/>
              </a:ext>
            </a:extLst>
          </p:cNvPr>
          <p:cNvCxnSpPr/>
          <p:nvPr/>
        </p:nvCxnSpPr>
        <p:spPr>
          <a:xfrm>
            <a:off x="6268278" y="3028389"/>
            <a:ext cx="0" cy="40061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4633A5B-CC44-FD16-6997-87B79852508B}"/>
              </a:ext>
            </a:extLst>
          </p:cNvPr>
          <p:cNvCxnSpPr/>
          <p:nvPr/>
        </p:nvCxnSpPr>
        <p:spPr>
          <a:xfrm>
            <a:off x="8350836" y="3028389"/>
            <a:ext cx="0" cy="40061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88AC8E1-23E3-C0D5-B824-791784C9B839}"/>
              </a:ext>
            </a:extLst>
          </p:cNvPr>
          <p:cNvCxnSpPr/>
          <p:nvPr/>
        </p:nvCxnSpPr>
        <p:spPr>
          <a:xfrm>
            <a:off x="10361130" y="3003674"/>
            <a:ext cx="0" cy="40061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854388-6056-AD71-412D-5FB166A01924}"/>
              </a:ext>
            </a:extLst>
          </p:cNvPr>
          <p:cNvSpPr txBox="1"/>
          <p:nvPr/>
        </p:nvSpPr>
        <p:spPr>
          <a:xfrm>
            <a:off x="7361880" y="3343432"/>
            <a:ext cx="1999500"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a:t>
            </a:r>
          </a:p>
        </p:txBody>
      </p:sp>
      <p:sp>
        <p:nvSpPr>
          <p:cNvPr id="12" name="TextBox 11">
            <a:extLst>
              <a:ext uri="{FF2B5EF4-FFF2-40B4-BE49-F238E27FC236}">
                <a16:creationId xmlns:a16="http://schemas.microsoft.com/office/drawing/2014/main" id="{B28770FA-D045-4B95-1530-E973A7285635}"/>
              </a:ext>
            </a:extLst>
          </p:cNvPr>
          <p:cNvSpPr txBox="1"/>
          <p:nvPr/>
        </p:nvSpPr>
        <p:spPr>
          <a:xfrm>
            <a:off x="9361380" y="3335095"/>
            <a:ext cx="1999500" cy="369332"/>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a:t>
            </a:r>
          </a:p>
        </p:txBody>
      </p:sp>
      <p:sp>
        <p:nvSpPr>
          <p:cNvPr id="13" name="TextBox 12">
            <a:extLst>
              <a:ext uri="{FF2B5EF4-FFF2-40B4-BE49-F238E27FC236}">
                <a16:creationId xmlns:a16="http://schemas.microsoft.com/office/drawing/2014/main" id="{96DCE130-908C-FB10-E12F-7B2E68E05A3E}"/>
              </a:ext>
            </a:extLst>
          </p:cNvPr>
          <p:cNvSpPr txBox="1"/>
          <p:nvPr/>
        </p:nvSpPr>
        <p:spPr>
          <a:xfrm>
            <a:off x="4961079" y="3501157"/>
            <a:ext cx="2632877" cy="369332"/>
          </a:xfrm>
          <a:prstGeom prst="rect">
            <a:avLst/>
          </a:prstGeom>
          <a:noFill/>
        </p:spPr>
        <p:txBody>
          <a:bodyPr wrap="square" rtlCol="0">
            <a:spAutoFit/>
          </a:bodyPr>
          <a:lstStyle/>
          <a:p>
            <a:pPr algn="ctr"/>
            <a:r>
              <a:rPr lang="en-US" dirty="0" err="1">
                <a:solidFill>
                  <a:schemeClr val="bg1"/>
                </a:solidFill>
                <a:latin typeface="Poppins" panose="00000500000000000000" pitchFamily="2" charset="0"/>
                <a:cs typeface="Poppins" panose="00000500000000000000" pitchFamily="2" charset="0"/>
              </a:rPr>
              <a:t>LazyColumnScrollbar</a:t>
            </a:r>
            <a:endParaRPr lang="en-US" dirty="0">
              <a:solidFill>
                <a:schemeClr val="bg1"/>
              </a:solidFill>
              <a:latin typeface="Poppins" panose="00000500000000000000" pitchFamily="2" charset="0"/>
              <a:cs typeface="Poppins" panose="00000500000000000000" pitchFamily="2" charset="0"/>
            </a:endParaRPr>
          </a:p>
        </p:txBody>
      </p:sp>
      <p:cxnSp>
        <p:nvCxnSpPr>
          <p:cNvPr id="14" name="Straight Arrow Connector 13">
            <a:extLst>
              <a:ext uri="{FF2B5EF4-FFF2-40B4-BE49-F238E27FC236}">
                <a16:creationId xmlns:a16="http://schemas.microsoft.com/office/drawing/2014/main" id="{E5728FF7-1F76-C565-0FF7-2D542C0EDE4A}"/>
              </a:ext>
            </a:extLst>
          </p:cNvPr>
          <p:cNvCxnSpPr/>
          <p:nvPr/>
        </p:nvCxnSpPr>
        <p:spPr>
          <a:xfrm>
            <a:off x="6263618" y="3989171"/>
            <a:ext cx="0" cy="40061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78D0C8-41D7-EE48-A5A5-02FF7AAC22AD}"/>
              </a:ext>
            </a:extLst>
          </p:cNvPr>
          <p:cNvSpPr txBox="1"/>
          <p:nvPr/>
        </p:nvSpPr>
        <p:spPr>
          <a:xfrm>
            <a:off x="4981255" y="4508463"/>
            <a:ext cx="2632877" cy="369332"/>
          </a:xfrm>
          <a:prstGeom prst="rect">
            <a:avLst/>
          </a:prstGeom>
          <a:noFill/>
        </p:spPr>
        <p:txBody>
          <a:bodyPr wrap="square" rtlCol="0">
            <a:spAutoFit/>
          </a:bodyPr>
          <a:lstStyle/>
          <a:p>
            <a:pPr algn="ctr"/>
            <a:r>
              <a:rPr lang="en-US" dirty="0" err="1">
                <a:solidFill>
                  <a:schemeClr val="bg1"/>
                </a:solidFill>
                <a:latin typeface="Poppins" panose="00000500000000000000" pitchFamily="2" charset="0"/>
                <a:cs typeface="Poppins" panose="00000500000000000000" pitchFamily="2" charset="0"/>
              </a:rPr>
              <a:t>LazyColumn</a:t>
            </a:r>
            <a:endParaRPr lang="en-US"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906926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9642BC-641A-C36A-DA05-8CE4A8215026}"/>
              </a:ext>
            </a:extLst>
          </p:cNvPr>
          <p:cNvSpPr txBox="1"/>
          <p:nvPr/>
        </p:nvSpPr>
        <p:spPr>
          <a:xfrm>
            <a:off x="384313" y="649357"/>
            <a:ext cx="4204874" cy="1323439"/>
          </a:xfrm>
          <a:prstGeom prst="rect">
            <a:avLst/>
          </a:prstGeom>
          <a:noFill/>
        </p:spPr>
        <p:txBody>
          <a:bodyPr wrap="square" rtlCol="0">
            <a:spAutoFit/>
          </a:bodyPr>
          <a:lstStyle/>
          <a:p>
            <a:r>
              <a:rPr lang="en-US" sz="4000" dirty="0">
                <a:solidFill>
                  <a:schemeClr val="bg1"/>
                </a:solidFill>
                <a:latin typeface="Quicksand" panose="00000500000000000000" pitchFamily="2" charset="0"/>
              </a:rPr>
              <a:t>Navigation Replacement</a:t>
            </a:r>
          </a:p>
        </p:txBody>
      </p:sp>
      <p:pic>
        <p:nvPicPr>
          <p:cNvPr id="6" name="Picture 5">
            <a:extLst>
              <a:ext uri="{FF2B5EF4-FFF2-40B4-BE49-F238E27FC236}">
                <a16:creationId xmlns:a16="http://schemas.microsoft.com/office/drawing/2014/main" id="{DB53CD1C-8BE3-4DFB-1DBA-D433045832BA}"/>
              </a:ext>
            </a:extLst>
          </p:cNvPr>
          <p:cNvPicPr>
            <a:picLocks noChangeAspect="1"/>
          </p:cNvPicPr>
          <p:nvPr/>
        </p:nvPicPr>
        <p:blipFill rotWithShape="1">
          <a:blip r:embed="rId2">
            <a:extLst>
              <a:ext uri="{28A0092B-C50C-407E-A947-70E740481C1C}">
                <a14:useLocalDpi xmlns:a14="http://schemas.microsoft.com/office/drawing/2010/main" val="0"/>
              </a:ext>
            </a:extLst>
          </a:blip>
          <a:srcRect t="91733"/>
          <a:stretch/>
        </p:blipFill>
        <p:spPr>
          <a:xfrm>
            <a:off x="2432696" y="3071191"/>
            <a:ext cx="7326607" cy="1076739"/>
          </a:xfrm>
          <a:prstGeom prst="rect">
            <a:avLst/>
          </a:prstGeom>
        </p:spPr>
      </p:pic>
      <p:pic>
        <p:nvPicPr>
          <p:cNvPr id="2" name="Picture 1">
            <a:extLst>
              <a:ext uri="{FF2B5EF4-FFF2-40B4-BE49-F238E27FC236}">
                <a16:creationId xmlns:a16="http://schemas.microsoft.com/office/drawing/2014/main" id="{C450C3DC-C22C-A274-E87E-C9BDCAB14C2B}"/>
              </a:ext>
            </a:extLst>
          </p:cNvPr>
          <p:cNvPicPr>
            <a:picLocks noChangeAspect="1"/>
          </p:cNvPicPr>
          <p:nvPr/>
        </p:nvPicPr>
        <p:blipFill rotWithShape="1">
          <a:blip r:embed="rId2">
            <a:extLst>
              <a:ext uri="{28A0092B-C50C-407E-A947-70E740481C1C}">
                <a14:useLocalDpi xmlns:a14="http://schemas.microsoft.com/office/drawing/2010/main" val="0"/>
              </a:ext>
            </a:extLst>
          </a:blip>
          <a:srcRect l="65555" t="91733" r="3877"/>
          <a:stretch/>
        </p:blipFill>
        <p:spPr>
          <a:xfrm>
            <a:off x="7235687" y="3071191"/>
            <a:ext cx="2239617" cy="1076739"/>
          </a:xfrm>
          <a:prstGeom prst="rect">
            <a:avLst/>
          </a:prstGeom>
        </p:spPr>
      </p:pic>
      <p:pic>
        <p:nvPicPr>
          <p:cNvPr id="3" name="Picture 2">
            <a:extLst>
              <a:ext uri="{FF2B5EF4-FFF2-40B4-BE49-F238E27FC236}">
                <a16:creationId xmlns:a16="http://schemas.microsoft.com/office/drawing/2014/main" id="{DEF3915C-9311-1FC1-C275-02D84CE253CF}"/>
              </a:ext>
            </a:extLst>
          </p:cNvPr>
          <p:cNvPicPr>
            <a:picLocks noChangeAspect="1"/>
          </p:cNvPicPr>
          <p:nvPr/>
        </p:nvPicPr>
        <p:blipFill rotWithShape="1">
          <a:blip r:embed="rId2">
            <a:extLst>
              <a:ext uri="{28A0092B-C50C-407E-A947-70E740481C1C}">
                <a14:useLocalDpi xmlns:a14="http://schemas.microsoft.com/office/drawing/2010/main" val="0"/>
              </a:ext>
            </a:extLst>
          </a:blip>
          <a:srcRect l="34807" t="91733" r="34626"/>
          <a:stretch/>
        </p:blipFill>
        <p:spPr>
          <a:xfrm>
            <a:off x="4956314" y="3071191"/>
            <a:ext cx="2239617" cy="1076739"/>
          </a:xfrm>
          <a:prstGeom prst="rect">
            <a:avLst/>
          </a:prstGeom>
        </p:spPr>
      </p:pic>
      <p:pic>
        <p:nvPicPr>
          <p:cNvPr id="5" name="Picture 4">
            <a:extLst>
              <a:ext uri="{FF2B5EF4-FFF2-40B4-BE49-F238E27FC236}">
                <a16:creationId xmlns:a16="http://schemas.microsoft.com/office/drawing/2014/main" id="{AB031320-A1A2-C618-C3C4-46924888C07A}"/>
              </a:ext>
            </a:extLst>
          </p:cNvPr>
          <p:cNvPicPr>
            <a:picLocks noChangeAspect="1"/>
          </p:cNvPicPr>
          <p:nvPr/>
        </p:nvPicPr>
        <p:blipFill rotWithShape="1">
          <a:blip r:embed="rId2">
            <a:extLst>
              <a:ext uri="{28A0092B-C50C-407E-A947-70E740481C1C}">
                <a14:useLocalDpi xmlns:a14="http://schemas.microsoft.com/office/drawing/2010/main" val="0"/>
              </a:ext>
            </a:extLst>
          </a:blip>
          <a:srcRect l="4147" t="91733" r="65284"/>
          <a:stretch/>
        </p:blipFill>
        <p:spPr>
          <a:xfrm>
            <a:off x="2716695" y="3071191"/>
            <a:ext cx="2239617" cy="1076739"/>
          </a:xfrm>
          <a:prstGeom prst="rect">
            <a:avLst/>
          </a:prstGeom>
        </p:spPr>
      </p:pic>
    </p:spTree>
    <p:extLst>
      <p:ext uri="{BB962C8B-B14F-4D97-AF65-F5344CB8AC3E}">
        <p14:creationId xmlns:p14="http://schemas.microsoft.com/office/powerpoint/2010/main" val="2277440692"/>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TotalTime>
  <Words>752</Words>
  <Application>Microsoft Office PowerPoint</Application>
  <PresentationFormat>Widescreen</PresentationFormat>
  <Paragraphs>185</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Quicksand</vt:lpstr>
      <vt:lpstr>Poppins</vt:lpstr>
      <vt:lpstr>Calibri Light</vt:lpstr>
      <vt:lpstr>Montserrat ExtraBold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Raka M.A</dc:creator>
  <cp:lastModifiedBy>Raka M.A</cp:lastModifiedBy>
  <cp:revision>4</cp:revision>
  <dcterms:created xsi:type="dcterms:W3CDTF">2023-02-04T13:10:01Z</dcterms:created>
  <dcterms:modified xsi:type="dcterms:W3CDTF">2023-02-04T23:44:16Z</dcterms:modified>
</cp:coreProperties>
</file>